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74" r:id="rId4"/>
    <p:sldId id="266" r:id="rId5"/>
    <p:sldId id="275" r:id="rId6"/>
    <p:sldId id="259" r:id="rId7"/>
    <p:sldId id="273" r:id="rId8"/>
    <p:sldId id="272" r:id="rId9"/>
    <p:sldId id="271" r:id="rId10"/>
  </p:sldIdLst>
  <p:sldSz cx="9144000" cy="6858000" type="screen4x3"/>
  <p:notesSz cx="9144000" cy="6858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3298" autoAdjust="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14E605-8F97-4A77-A912-61733A653DCD}" type="datetimeFigureOut">
              <a:rPr lang="es-MX" smtClean="0"/>
              <a:pPr/>
              <a:t>06/11/2012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A5E9F-7EE3-488F-BAC7-ED2EFF19BCF8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114300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A5E9F-7EE3-488F-BAC7-ED2EFF19BCF8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A5E9F-7EE3-488F-BAC7-ED2EFF19BCF8}" type="slidenum">
              <a:rPr lang="es-MX" smtClean="0"/>
              <a:pPr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A5E9F-7EE3-488F-BAC7-ED2EFF19BCF8}" type="slidenum">
              <a:rPr lang="es-MX" smtClean="0"/>
              <a:pPr/>
              <a:t>6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73F5-EA60-44CD-A7EE-9A98E05842C0}" type="datetimeFigureOut">
              <a:rPr lang="es-MX" smtClean="0"/>
              <a:pPr/>
              <a:t>06/11/2012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CB5B-75CF-4021-B7FA-6274187F94A2}" type="slidenum">
              <a:rPr lang="es-MX" smtClean="0"/>
              <a:pPr/>
              <a:t>‹#›</a:t>
            </a:fld>
            <a:endParaRPr lang="es-MX"/>
          </a:p>
        </p:txBody>
      </p:sp>
      <p:pic>
        <p:nvPicPr>
          <p:cNvPr id="7" name="Content Placeholder 3" descr="03-INDEX Reynosa CC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324600" y="5486400"/>
            <a:ext cx="2731008" cy="125577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73F5-EA60-44CD-A7EE-9A98E05842C0}" type="datetimeFigureOut">
              <a:rPr lang="es-MX" smtClean="0"/>
              <a:pPr/>
              <a:t>06/11/2012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CB5B-75CF-4021-B7FA-6274187F94A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73F5-EA60-44CD-A7EE-9A98E05842C0}" type="datetimeFigureOut">
              <a:rPr lang="es-MX" smtClean="0"/>
              <a:pPr/>
              <a:t>06/11/2012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CB5B-75CF-4021-B7FA-6274187F94A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none"/>
        </p:style>
        <p:txBody>
          <a:bodyPr/>
          <a:lstStyle>
            <a:lvl1pPr algn="l"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73F5-EA60-44CD-A7EE-9A98E05842C0}" type="datetimeFigureOut">
              <a:rPr lang="es-MX" smtClean="0"/>
              <a:pPr/>
              <a:t>06/11/2012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CB5B-75CF-4021-B7FA-6274187F94A2}" type="slidenum">
              <a:rPr lang="es-MX" smtClean="0"/>
              <a:pPr/>
              <a:t>‹#›</a:t>
            </a:fld>
            <a:endParaRPr lang="es-MX"/>
          </a:p>
        </p:txBody>
      </p:sp>
      <p:pic>
        <p:nvPicPr>
          <p:cNvPr id="7" name="Content Placeholder 3" descr="03-INDEX Reynosa CC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87466" y="5791200"/>
            <a:ext cx="2068142" cy="95097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73F5-EA60-44CD-A7EE-9A98E05842C0}" type="datetimeFigureOut">
              <a:rPr lang="es-MX" smtClean="0"/>
              <a:pPr/>
              <a:t>06/11/2012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CB5B-75CF-4021-B7FA-6274187F94A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73F5-EA60-44CD-A7EE-9A98E05842C0}" type="datetimeFigureOut">
              <a:rPr lang="es-MX" smtClean="0"/>
              <a:pPr/>
              <a:t>06/11/2012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CB5B-75CF-4021-B7FA-6274187F94A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73F5-EA60-44CD-A7EE-9A98E05842C0}" type="datetimeFigureOut">
              <a:rPr lang="es-MX" smtClean="0"/>
              <a:pPr/>
              <a:t>06/11/2012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CB5B-75CF-4021-B7FA-6274187F94A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73F5-EA60-44CD-A7EE-9A98E05842C0}" type="datetimeFigureOut">
              <a:rPr lang="es-MX" smtClean="0"/>
              <a:pPr/>
              <a:t>06/11/2012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CB5B-75CF-4021-B7FA-6274187F94A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73F5-EA60-44CD-A7EE-9A98E05842C0}" type="datetimeFigureOut">
              <a:rPr lang="es-MX" smtClean="0"/>
              <a:pPr/>
              <a:t>06/11/2012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CB5B-75CF-4021-B7FA-6274187F94A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73F5-EA60-44CD-A7EE-9A98E05842C0}" type="datetimeFigureOut">
              <a:rPr lang="es-MX" smtClean="0"/>
              <a:pPr/>
              <a:t>06/11/2012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CB5B-75CF-4021-B7FA-6274187F94A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73F5-EA60-44CD-A7EE-9A98E05842C0}" type="datetimeFigureOut">
              <a:rPr lang="es-MX" smtClean="0"/>
              <a:pPr/>
              <a:t>06/11/2012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CB5B-75CF-4021-B7FA-6274187F94A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573F5-EA60-44CD-A7EE-9A98E05842C0}" type="datetimeFigureOut">
              <a:rPr lang="es-MX" smtClean="0"/>
              <a:pPr/>
              <a:t>06/11/2012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DCB5B-75CF-4021-B7FA-6274187F94A2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of.gob.mx/nota_detalle.php?codigo=5265186&amp;fecha=23/08/2012" TargetMode="External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f.gob.mx/nota_detalle.php?codigo=5276061&amp;fecha=31/10/2012" TargetMode="External"/><Relationship Id="rId5" Type="http://schemas.openxmlformats.org/officeDocument/2006/relationships/hyperlink" Target="http://dof.gob.mx/nota_detalle.php?codigo=5273403&amp;fecha=17/10/2012" TargetMode="External"/><Relationship Id="rId4" Type="http://schemas.openxmlformats.org/officeDocument/2006/relationships/hyperlink" Target="http://dof.gob.mx/nota_detalle.php?codigo=5271944&amp;fecha=10/10/2012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tp://ftp2.sat.gob.mx/asistencia_servicio_ftp/publicaciones/boletines/com2012_092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of.gob.mx/nota_detalle.php?codigo=5270743&amp;fecha=01/10/2012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hyperlink" Target="http://dof.gob.mx/nota_detalle.php?codigo=5273961&amp;fecha=22/10/2012" TargetMode="External"/><Relationship Id="rId4" Type="http://schemas.openxmlformats.org/officeDocument/2006/relationships/hyperlink" Target="http://dof.gob.mx/nota_detalle.php?codigo=5273184&amp;fecha=16/10/2012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mx.finanzas.yahoo.com/noticias/reconocen-sat-ventanilla-%c3%banica-comercio-205800470.html" TargetMode="External"/><Relationship Id="rId3" Type="http://schemas.openxmlformats.org/officeDocument/2006/relationships/hyperlink" Target="https://www.ventanillaunica.gob.mx/cs/groups/public/documents/contenidovu/mdaw/mdey/~edisp/vucem012580.pdf" TargetMode="External"/><Relationship Id="rId7" Type="http://schemas.openxmlformats.org/officeDocument/2006/relationships/hyperlink" Target="https://www.ventanillaunica.gob.mx/vucem/monitoreovu/index.htm" TargetMode="External"/><Relationship Id="rId2" Type="http://schemas.openxmlformats.org/officeDocument/2006/relationships/hyperlink" Target="https://www.ventanillaunica.gob.mx/cs/groups/public/documents/contenidovu/mdaw/mdex/~edisp/vucem011980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ventanillaunica.gob.mx/cs/groups/public/documents/contenidovu/mdaw/mdey/~edisp/vucem012984.pdf" TargetMode="External"/><Relationship Id="rId5" Type="http://schemas.openxmlformats.org/officeDocument/2006/relationships/hyperlink" Target="https://www.ventanillaunica.gob.mx/cs/groups/public/documents/contenidovu/mdaw/mdey/~edisp/vucem012982.pdf" TargetMode="External"/><Relationship Id="rId10" Type="http://schemas.openxmlformats.org/officeDocument/2006/relationships/image" Target="../media/image8.png"/><Relationship Id="rId4" Type="http://schemas.openxmlformats.org/officeDocument/2006/relationships/hyperlink" Target="https://www.ventanillaunica.gob.mx/cs/groups/public/documents/contenidovu/mdaw/mdey/~edisp/vucem012781.pdf" TargetMode="External"/><Relationship Id="rId9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>
            <a:normAutofit/>
          </a:bodyPr>
          <a:lstStyle/>
          <a:p>
            <a:r>
              <a:rPr lang="es-MX" dirty="0" smtClean="0"/>
              <a:t>INDEX REYNOSA</a:t>
            </a:r>
            <a:br>
              <a:rPr lang="es-MX" dirty="0" smtClean="0"/>
            </a:br>
            <a:r>
              <a:rPr lang="es-MX" dirty="0" smtClean="0"/>
              <a:t>Comité de Comercio Exterior</a:t>
            </a: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3124200"/>
            <a:ext cx="6172200" cy="1752600"/>
          </a:xfrm>
        </p:spPr>
        <p:txBody>
          <a:bodyPr>
            <a:normAutofit/>
          </a:bodyPr>
          <a:lstStyle/>
          <a:p>
            <a:r>
              <a:rPr lang="es-MX" dirty="0" smtClean="0"/>
              <a:t>Junta mensual de Noviembre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Agenda</a:t>
            </a:r>
            <a:endParaRPr lang="es-MX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62921342"/>
              </p:ext>
            </p:extLst>
          </p:nvPr>
        </p:nvGraphicFramePr>
        <p:xfrm>
          <a:off x="457200" y="1143000"/>
          <a:ext cx="8229600" cy="378968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914400"/>
                <a:gridCol w="4343400"/>
                <a:gridCol w="2971800"/>
              </a:tblGrid>
              <a:tr h="370840">
                <a:tc>
                  <a:txBody>
                    <a:bodyPr/>
                    <a:lstStyle/>
                    <a:p>
                      <a:endParaRPr lang="es-MX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noProof="0" dirty="0" smtClean="0"/>
                        <a:t>7.30 AM</a:t>
                      </a:r>
                      <a:endParaRPr lang="es-MX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600" i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“Reporte de Dependencias”</a:t>
                      </a:r>
                    </a:p>
                    <a:p>
                      <a:r>
                        <a:rPr lang="es-MX" sz="1600" i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“Termómetro</a:t>
                      </a:r>
                      <a:r>
                        <a:rPr lang="es-MX" sz="1600" i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VUCEM”</a:t>
                      </a:r>
                      <a:endParaRPr lang="es-MX" sz="1600" i="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600" b="1" kern="1200" noProof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Comité CE</a:t>
                      </a:r>
                      <a:endParaRPr lang="es-MX" sz="1600" b="1" noProof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noProof="0" dirty="0" smtClean="0"/>
                        <a:t>8.00 AM</a:t>
                      </a:r>
                      <a:endParaRPr lang="es-MX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600" i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s-MX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1a. Resolución de Modificaciones a RCGMCE 2012</a:t>
                      </a:r>
                      <a:r>
                        <a:rPr lang="es-MX" sz="1600" i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endParaRPr lang="es-MX" sz="1600" i="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Hector Lopez.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Logística Aduanera del Noreste, S.C.</a:t>
                      </a:r>
                      <a:endParaRPr lang="es-MX" sz="1600" b="1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noProof="0" dirty="0" smtClean="0"/>
                        <a:t>9.00 AM</a:t>
                      </a:r>
                      <a:endParaRPr lang="es-MX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600" i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s-MX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Visitas Domiciliarias 2012: Retrospectiva y Estrategia</a:t>
                      </a:r>
                      <a:r>
                        <a:rPr lang="es-MX" sz="1600" i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endParaRPr lang="es-MX" sz="1600" i="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Flor Torres.  </a:t>
                      </a:r>
                    </a:p>
                    <a:p>
                      <a:r>
                        <a:rPr lang="es-MX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Competitive Industrial Center</a:t>
                      </a:r>
                      <a:endParaRPr lang="es-MX" sz="1600" b="1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noProof="0" smtClean="0"/>
                        <a:t>09.00 AM</a:t>
                      </a:r>
                      <a:endParaRPr lang="es-MX" sz="14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600" i="0" noProof="0" dirty="0" smtClean="0"/>
                        <a:t>Asuntos Generales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s-MX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Seminario CCE / CF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s-MX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Visita CNIME – SAT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s-MX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Otros</a:t>
                      </a:r>
                      <a:endParaRPr lang="es-MX" sz="1600" i="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Comité CE</a:t>
                      </a:r>
                      <a:endParaRPr lang="es-MX" sz="16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noProof="0" smtClean="0"/>
                        <a:t>09.30 AM</a:t>
                      </a:r>
                      <a:endParaRPr lang="es-MX" sz="14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i="0" noProof="0" dirty="0" smtClean="0"/>
                        <a:t>Fin</a:t>
                      </a:r>
                      <a:r>
                        <a:rPr lang="es-MX" sz="1600" i="0" baseline="0" noProof="0" dirty="0" smtClean="0"/>
                        <a:t> de Sesión</a:t>
                      </a:r>
                      <a:endParaRPr lang="es-MX" sz="1600" i="1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MX" sz="1600" noProof="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>
            <a:noAutofit/>
          </a:bodyPr>
          <a:lstStyle/>
          <a:p>
            <a:r>
              <a:rPr lang="es-MX" sz="5400" b="1" dirty="0" smtClean="0"/>
              <a:t>Reporte de Dependencias</a:t>
            </a:r>
            <a:endParaRPr lang="es-MX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Reporte General de Dependencias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endParaRPr lang="es-MX" b="1" dirty="0" smtClean="0"/>
          </a:p>
          <a:p>
            <a:pPr>
              <a:spcBef>
                <a:spcPts val="0"/>
              </a:spcBef>
            </a:pPr>
            <a:endParaRPr lang="es-MX" sz="2000" dirty="0" smtClean="0">
              <a:hlinkClick r:id="rId3"/>
            </a:endParaRPr>
          </a:p>
          <a:p>
            <a:pPr>
              <a:spcBef>
                <a:spcPts val="0"/>
              </a:spcBef>
            </a:pPr>
            <a:endParaRPr lang="es-MX" sz="800" dirty="0" smtClean="0">
              <a:hlinkClick r:id="rId3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MX" sz="2000" dirty="0" smtClean="0"/>
              <a:t>(</a:t>
            </a:r>
            <a:r>
              <a:rPr lang="es-MX" sz="2000" dirty="0" smtClean="0">
                <a:hlinkClick r:id="rId4"/>
              </a:rPr>
              <a:t>DOF 10-10-12</a:t>
            </a:r>
            <a:r>
              <a:rPr lang="es-MX" sz="2000" dirty="0" smtClean="0"/>
              <a:t>) Decreto por el que se reforman, adicionan y derogan diversas disposiciones del Reglamento Interior de la SHCP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/>
              <a:t>(</a:t>
            </a:r>
            <a:r>
              <a:rPr lang="en-US" sz="2000" dirty="0" smtClean="0">
                <a:hlinkClick r:id="rId5"/>
              </a:rPr>
              <a:t>DOF 10-17-12</a:t>
            </a:r>
            <a:r>
              <a:rPr lang="en-US" sz="2000" dirty="0" smtClean="0"/>
              <a:t>) </a:t>
            </a:r>
            <a:r>
              <a:rPr lang="es-MX" sz="2000" dirty="0" smtClean="0"/>
              <a:t>Decreto por el que se expide la Ley Federal para la Prevención e Identificación de Operaciones con Recursos de Procedencia Ilícita.</a:t>
            </a:r>
            <a:endParaRPr lang="en-US" sz="20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/>
              <a:t>(</a:t>
            </a:r>
            <a:r>
              <a:rPr lang="en-US" sz="2000" dirty="0" smtClean="0">
                <a:hlinkClick r:id="rId6"/>
              </a:rPr>
              <a:t>DOF 10-31-12</a:t>
            </a:r>
            <a:r>
              <a:rPr lang="en-US" sz="2000" dirty="0" smtClean="0"/>
              <a:t>) </a:t>
            </a:r>
            <a:r>
              <a:rPr lang="es-MX" sz="2000" dirty="0" smtClean="0"/>
              <a:t>Acuerdo que modifica la circunscripción territorial de las unidades administrativas regionales del SAT.</a:t>
            </a:r>
            <a:endParaRPr lang="en-US" sz="2000" dirty="0" smtClean="0"/>
          </a:p>
          <a:p>
            <a:pPr>
              <a:spcBef>
                <a:spcPts val="0"/>
              </a:spcBef>
              <a:buNone/>
            </a:pPr>
            <a:endParaRPr lang="en-US" sz="800" u="sng" dirty="0" smtClean="0"/>
          </a:p>
        </p:txBody>
      </p:sp>
      <p:pic>
        <p:nvPicPr>
          <p:cNvPr id="7" name="Picture 6" descr="SHCP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33400" y="1066799"/>
            <a:ext cx="1148160" cy="8382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Reporte General de Dependencias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endParaRPr lang="es-MX" b="1" dirty="0" smtClean="0"/>
          </a:p>
          <a:p>
            <a:pPr>
              <a:spcBef>
                <a:spcPts val="0"/>
              </a:spcBef>
              <a:buNone/>
            </a:pPr>
            <a:endParaRPr lang="en-US" sz="800" u="sng" dirty="0" smtClean="0"/>
          </a:p>
          <a:p>
            <a:pPr>
              <a:spcBef>
                <a:spcPts val="0"/>
              </a:spcBef>
              <a:buNone/>
            </a:pPr>
            <a:r>
              <a:rPr lang="en-US" sz="2000" u="sng" dirty="0" smtClean="0"/>
              <a:t>Boletines</a:t>
            </a:r>
          </a:p>
          <a:p>
            <a:pPr>
              <a:spcBef>
                <a:spcPts val="0"/>
              </a:spcBef>
            </a:pPr>
            <a:r>
              <a:rPr lang="es-MX" sz="2000" dirty="0" smtClean="0">
                <a:hlinkClick r:id="rId3"/>
              </a:rPr>
              <a:t>No. P092 (10-10-12)</a:t>
            </a:r>
            <a:r>
              <a:rPr lang="es-MX" sz="2000" dirty="0" smtClean="0"/>
              <a:t> – Pago referenciado, para contribuyentes con ingresos mayores de 250,000 pesos</a:t>
            </a:r>
          </a:p>
          <a:p>
            <a:r>
              <a:rPr lang="es-MX" sz="2000" dirty="0" smtClean="0">
                <a:hlinkClick r:id="rId3"/>
              </a:rPr>
              <a:t>No. P096 (10-16-12)</a:t>
            </a:r>
            <a:r>
              <a:rPr lang="es-MX" sz="2000" dirty="0" smtClean="0"/>
              <a:t> – México firma convenio de cooperación aduanera con India</a:t>
            </a:r>
          </a:p>
          <a:p>
            <a:r>
              <a:rPr lang="es-MX" sz="2000" dirty="0" smtClean="0">
                <a:hlinkClick r:id="rId3"/>
              </a:rPr>
              <a:t>No. P100 (10-25-12)</a:t>
            </a:r>
            <a:r>
              <a:rPr lang="es-MX" sz="2000" dirty="0" smtClean="0"/>
              <a:t> – México avanza en el reporte “</a:t>
            </a:r>
            <a:r>
              <a:rPr lang="es-MX" sz="2000" dirty="0" err="1" smtClean="0"/>
              <a:t>Doing</a:t>
            </a:r>
            <a:r>
              <a:rPr lang="es-MX" sz="2000" dirty="0" smtClean="0"/>
              <a:t> Business” del Banco Mundial</a:t>
            </a:r>
          </a:p>
          <a:p>
            <a:r>
              <a:rPr lang="es-MX" sz="2000" dirty="0" smtClean="0">
                <a:hlinkClick r:id="rId3"/>
              </a:rPr>
              <a:t>No. P104 (10-30-12)</a:t>
            </a:r>
            <a:r>
              <a:rPr lang="es-MX" sz="2000" dirty="0" smtClean="0"/>
              <a:t> – Obtiene el SAT reconocimiento por VUCEM</a:t>
            </a:r>
            <a:endParaRPr lang="es-MX" sz="1000" u="sng" dirty="0" smtClean="0"/>
          </a:p>
        </p:txBody>
      </p:sp>
      <p:pic>
        <p:nvPicPr>
          <p:cNvPr id="6" name="Picture 5" descr="SAT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3400" y="1066800"/>
            <a:ext cx="1838325" cy="638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Reporte General de Dependencias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endParaRPr lang="es-MX" sz="20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0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MX" sz="2000" dirty="0" smtClean="0"/>
              <a:t>(</a:t>
            </a:r>
            <a:r>
              <a:rPr lang="es-MX" sz="2000" dirty="0" smtClean="0">
                <a:hlinkClick r:id="rId3"/>
              </a:rPr>
              <a:t>DOF 10-01-12</a:t>
            </a:r>
            <a:r>
              <a:rPr lang="es-MX" sz="2000" dirty="0" smtClean="0"/>
              <a:t>) Resolución inicio de investigación antidumping importaciones de lamina rolada en frio originarias de Corea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MX" sz="2000" dirty="0" smtClean="0"/>
              <a:t>(</a:t>
            </a:r>
            <a:r>
              <a:rPr lang="es-MX" sz="2000" dirty="0" smtClean="0">
                <a:hlinkClick r:id="rId4"/>
              </a:rPr>
              <a:t>DOF 10-16-12</a:t>
            </a:r>
            <a:r>
              <a:rPr lang="es-MX" sz="2000" dirty="0" smtClean="0"/>
              <a:t>) Acuerdo que establece la clasificación y codificación de mercancías y productos cuya importación, exportación, internación o salida está sujeta a regulación sanitaria por parte de la Secretaría de Salud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MX" sz="2000" dirty="0" smtClean="0"/>
              <a:t>(</a:t>
            </a:r>
            <a:r>
              <a:rPr lang="es-MX" sz="2000" dirty="0" smtClean="0">
                <a:hlinkClick r:id="rId4"/>
              </a:rPr>
              <a:t>DOF 10-16-12</a:t>
            </a:r>
            <a:r>
              <a:rPr lang="es-MX" sz="2000" dirty="0" smtClean="0"/>
              <a:t>) Resolución por la que se dan a conocer los nombres de los titulares y números de programas IMMEX cancelados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MX" sz="2000" dirty="0" smtClean="0"/>
              <a:t>(</a:t>
            </a:r>
            <a:r>
              <a:rPr lang="es-MX" sz="2000" dirty="0" smtClean="0">
                <a:hlinkClick r:id="rId5"/>
              </a:rPr>
              <a:t>DOF 10-22-12</a:t>
            </a:r>
            <a:r>
              <a:rPr lang="es-MX" sz="2000" dirty="0" smtClean="0"/>
              <a:t>) Acuerdo que modifica el diverso por el que se sujeta al requisito de permiso previo por parte de SECON para la exportación de armas convencionales, sus partes y componentes, bienes de uso dual, software y tecnologías susceptibles de desvío para la fabricación y proliferación de armas convencionales y de destrucción masiva.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s-MX" sz="20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s-MX" sz="2000" dirty="0" smtClean="0"/>
          </a:p>
        </p:txBody>
      </p:sp>
      <p:pic>
        <p:nvPicPr>
          <p:cNvPr id="4" name="Picture 3" descr="secon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33400" y="965200"/>
            <a:ext cx="1295400" cy="86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Reporte General de Dependencias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sz="2400" b="1" dirty="0" smtClean="0"/>
          </a:p>
          <a:p>
            <a:endParaRPr lang="es-MX" sz="2900" b="1" dirty="0" smtClean="0"/>
          </a:p>
          <a:p>
            <a:endParaRPr lang="es-MX" sz="6700" b="1" dirty="0" smtClean="0"/>
          </a:p>
          <a:p>
            <a:endParaRPr lang="es-MX" sz="6700" b="1" dirty="0" smtClean="0"/>
          </a:p>
          <a:p>
            <a:r>
              <a:rPr lang="es-MX" sz="6700" b="1" dirty="0" smtClean="0"/>
              <a:t>CND / 269 (04-10-12) – </a:t>
            </a:r>
            <a:r>
              <a:rPr lang="es-MX" sz="6700" dirty="0" smtClean="0"/>
              <a:t>Control de Exportaciones / Programa de Cumplimiento Interno</a:t>
            </a:r>
          </a:p>
          <a:p>
            <a:r>
              <a:rPr lang="es-MX" sz="6700" b="1" dirty="0" smtClean="0"/>
              <a:t>16 de Octubre de 2012 / CND – </a:t>
            </a:r>
            <a:r>
              <a:rPr lang="es-MX" sz="6700" dirty="0" smtClean="0"/>
              <a:t>Empresas IMMEX Canceladas</a:t>
            </a:r>
          </a:p>
          <a:p>
            <a:r>
              <a:rPr lang="es-MX" sz="6700" b="1" dirty="0" smtClean="0"/>
              <a:t>31 de Octubre de 2012 / CND </a:t>
            </a:r>
            <a:r>
              <a:rPr lang="es-MX" sz="6700" dirty="0" smtClean="0"/>
              <a:t>– Hoja Informativa 117</a:t>
            </a:r>
          </a:p>
          <a:p>
            <a:r>
              <a:rPr lang="es-MX" sz="6700" b="1" dirty="0" smtClean="0"/>
              <a:t>2 de Noviembre 2012 / CND / 294 BIS </a:t>
            </a:r>
            <a:r>
              <a:rPr lang="es-MX" sz="6700" dirty="0" smtClean="0"/>
              <a:t>– 1ª Resolución a las RCGMCE para 2012</a:t>
            </a:r>
            <a:r>
              <a:rPr lang="es-MX" sz="6700" b="1" dirty="0" smtClean="0"/>
              <a:t> </a:t>
            </a:r>
          </a:p>
          <a:p>
            <a:endParaRPr lang="es-MX" sz="6700" b="1" dirty="0" smtClean="0"/>
          </a:p>
          <a:p>
            <a:endParaRPr lang="en-US" sz="6700" b="1" dirty="0" smtClean="0"/>
          </a:p>
          <a:p>
            <a:endParaRPr lang="en-US" sz="6700" b="1" dirty="0" smtClean="0"/>
          </a:p>
          <a:p>
            <a:endParaRPr lang="es-MX" sz="6700" b="1" dirty="0" smtClean="0"/>
          </a:p>
          <a:p>
            <a:endParaRPr lang="es-MX" sz="6700" b="1" dirty="0" smtClean="0"/>
          </a:p>
          <a:p>
            <a:r>
              <a:rPr lang="es-MX" sz="6700" b="1" dirty="0" smtClean="0"/>
              <a:t>G-0376/2012 </a:t>
            </a:r>
            <a:r>
              <a:rPr lang="es-MX" sz="6700" dirty="0" smtClean="0"/>
              <a:t>– Decreto por el que se reforman, adicionan y derogan diversas disposiciones del Reglamento Interior de la SHCP</a:t>
            </a:r>
          </a:p>
          <a:p>
            <a:r>
              <a:rPr lang="es-MX" sz="6700" b="1" dirty="0" smtClean="0"/>
              <a:t>G-0380/2012 </a:t>
            </a:r>
            <a:r>
              <a:rPr lang="es-MX" sz="6700" dirty="0" smtClean="0"/>
              <a:t>– Acuerdo que establece la clasificación y codificación de mercancías y productos cuya importación, exportación, internación o salida está sujeta a regulación sanitaria por parte de la Secretaría de Salud</a:t>
            </a:r>
          </a:p>
          <a:p>
            <a:r>
              <a:rPr lang="es-MX" sz="6700" b="1" dirty="0" smtClean="0"/>
              <a:t>T-0162/2012 </a:t>
            </a:r>
            <a:r>
              <a:rPr lang="es-MX" sz="6700" dirty="0" smtClean="0"/>
              <a:t>– Decreto por el que se expide la Ley Federal para la Prevención e Identificación de Operaciones con Recursos de Procedencia Ilícita  </a:t>
            </a:r>
          </a:p>
          <a:p>
            <a:r>
              <a:rPr lang="es-MX" sz="6700" b="1" dirty="0" smtClean="0"/>
              <a:t>T-0168/2012 </a:t>
            </a:r>
            <a:r>
              <a:rPr lang="es-MX" sz="6700" dirty="0" smtClean="0"/>
              <a:t>– Minuta de la reunión del Comité de Operación de VUCEM (10-16-2012)</a:t>
            </a:r>
          </a:p>
        </p:txBody>
      </p:sp>
      <p:pic>
        <p:nvPicPr>
          <p:cNvPr id="1026" name="Imagen 1" descr="image002"/>
          <p:cNvPicPr>
            <a:picLocks noChangeAspect="1" noChangeArrowheads="1"/>
          </p:cNvPicPr>
          <p:nvPr/>
        </p:nvPicPr>
        <p:blipFill>
          <a:blip r:embed="rId2" cstate="print"/>
          <a:srcRect l="7911" t="10457" r="63412" b="5882"/>
          <a:stretch>
            <a:fillRect/>
          </a:stretch>
        </p:blipFill>
        <p:spPr bwMode="auto">
          <a:xfrm>
            <a:off x="457200" y="1066800"/>
            <a:ext cx="1676400" cy="924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AAAREM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3316224"/>
            <a:ext cx="1066800" cy="874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Reporte General de Dependencias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MX" b="1" dirty="0" smtClean="0"/>
          </a:p>
          <a:p>
            <a:pPr>
              <a:buNone/>
            </a:pPr>
            <a:r>
              <a:rPr lang="es-MX" sz="2000" u="sng" dirty="0" smtClean="0"/>
              <a:t>Hojas Informativas</a:t>
            </a:r>
          </a:p>
          <a:p>
            <a:r>
              <a:rPr lang="es-MX" sz="2000" dirty="0" smtClean="0">
                <a:hlinkClick r:id="rId2"/>
              </a:rPr>
              <a:t>No. 112 (10-08-12)</a:t>
            </a:r>
            <a:r>
              <a:rPr lang="es-MX" sz="2000" dirty="0" smtClean="0"/>
              <a:t> –  Actualización de las Interfaces del Nuevo Procedimiento en Ventanilla Única, llamado “Manifiesto de Carga Ferroviaria” </a:t>
            </a:r>
          </a:p>
          <a:p>
            <a:r>
              <a:rPr lang="en-US" sz="2000" dirty="0" smtClean="0">
                <a:hlinkClick r:id="rId3"/>
              </a:rPr>
              <a:t>No. 114 (10-16-12)</a:t>
            </a:r>
            <a:r>
              <a:rPr lang="en-US" sz="2000" dirty="0" smtClean="0"/>
              <a:t> </a:t>
            </a:r>
            <a:r>
              <a:rPr lang="es-MX" sz="2000" dirty="0" smtClean="0"/>
              <a:t>–</a:t>
            </a:r>
            <a:r>
              <a:rPr lang="en-US" sz="2000" dirty="0" smtClean="0"/>
              <a:t> </a:t>
            </a:r>
            <a:r>
              <a:rPr lang="es-MX" sz="2000" dirty="0" smtClean="0"/>
              <a:t>Actualización de </a:t>
            </a:r>
            <a:r>
              <a:rPr lang="es-MX" sz="2000" dirty="0" err="1" smtClean="0"/>
              <a:t>URLs</a:t>
            </a:r>
            <a:r>
              <a:rPr lang="es-MX" sz="2000" dirty="0" smtClean="0"/>
              <a:t> de pruebas para servicios web</a:t>
            </a:r>
          </a:p>
          <a:p>
            <a:r>
              <a:rPr lang="en-US" sz="2000" dirty="0" smtClean="0">
                <a:hlinkClick r:id="rId4"/>
              </a:rPr>
              <a:t>No. 115 (10-18-12)</a:t>
            </a:r>
            <a:r>
              <a:rPr lang="en-US" sz="2000" dirty="0" smtClean="0"/>
              <a:t> </a:t>
            </a:r>
            <a:r>
              <a:rPr lang="es-MX" sz="2000" dirty="0" smtClean="0"/>
              <a:t>– Consulta de pedimentos en VU</a:t>
            </a:r>
          </a:p>
          <a:p>
            <a:r>
              <a:rPr lang="en-US" sz="2000" dirty="0" smtClean="0">
                <a:hlinkClick r:id="rId5"/>
              </a:rPr>
              <a:t>No. 116 (10-30-12)</a:t>
            </a:r>
            <a:r>
              <a:rPr lang="en-US" sz="2000" dirty="0" smtClean="0"/>
              <a:t> </a:t>
            </a:r>
            <a:r>
              <a:rPr lang="es-MX" sz="2000" dirty="0" smtClean="0"/>
              <a:t>– Consulta de pedimentos en VU pruebas WS</a:t>
            </a:r>
          </a:p>
          <a:p>
            <a:r>
              <a:rPr lang="en-US" sz="2000" dirty="0" smtClean="0">
                <a:hlinkClick r:id="rId6"/>
              </a:rPr>
              <a:t>No. 117 (10-31-12)</a:t>
            </a:r>
            <a:r>
              <a:rPr lang="en-US" sz="2000" dirty="0" smtClean="0"/>
              <a:t> </a:t>
            </a:r>
            <a:r>
              <a:rPr lang="es-MX" sz="2000" dirty="0" smtClean="0"/>
              <a:t>– </a:t>
            </a:r>
            <a:r>
              <a:rPr lang="es-MX" sz="2000" dirty="0" smtClean="0">
                <a:hlinkClick r:id="rId7"/>
              </a:rPr>
              <a:t>Monitoreo VU</a:t>
            </a:r>
            <a:endParaRPr lang="es-MX" sz="2000" dirty="0" smtClean="0"/>
          </a:p>
          <a:p>
            <a:endParaRPr lang="es-MX" sz="1000" dirty="0" smtClean="0"/>
          </a:p>
          <a:p>
            <a:pPr>
              <a:buNone/>
            </a:pPr>
            <a:r>
              <a:rPr lang="es-MX" sz="2000" u="sng" dirty="0" smtClean="0"/>
              <a:t>Noticias</a:t>
            </a:r>
          </a:p>
          <a:p>
            <a:pPr>
              <a:buFont typeface="Arial" charset="0"/>
              <a:buChar char="•"/>
            </a:pPr>
            <a:r>
              <a:rPr lang="es-MX" sz="2000" dirty="0" smtClean="0">
                <a:hlinkClick r:id="rId8"/>
              </a:rPr>
              <a:t>Reconocen al SAT por Ventanilla Única del Comercio Exterior</a:t>
            </a:r>
            <a:endParaRPr lang="es-MX" sz="2000" dirty="0" smtClean="0"/>
          </a:p>
          <a:p>
            <a:pPr>
              <a:buNone/>
            </a:pPr>
            <a:endParaRPr lang="es-MX" sz="2000" u="sng" dirty="0" smtClean="0"/>
          </a:p>
          <a:p>
            <a:pPr>
              <a:buNone/>
            </a:pPr>
            <a:endParaRPr lang="es-MX" sz="2000" u="sng" dirty="0" smtClean="0"/>
          </a:p>
          <a:p>
            <a:pPr>
              <a:buNone/>
            </a:pPr>
            <a:endParaRPr lang="es-MX" sz="2000" dirty="0" smtClean="0"/>
          </a:p>
        </p:txBody>
      </p:sp>
      <p:pic>
        <p:nvPicPr>
          <p:cNvPr id="4" name="Picture 3" descr="VUCEM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33400" y="914400"/>
            <a:ext cx="838200" cy="784006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10" cstate="print"/>
          <a:srcRect l="10499" t="8330" r="68060" b="87324"/>
          <a:stretch>
            <a:fillRect/>
          </a:stretch>
        </p:blipFill>
        <p:spPr bwMode="auto">
          <a:xfrm>
            <a:off x="1600200" y="4683211"/>
            <a:ext cx="2133600" cy="345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41830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Reporte General de Dependencias</a:t>
            </a:r>
            <a:endParaRPr lang="es-MX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s-MX" sz="2000" u="sng" dirty="0" smtClean="0"/>
              <a:t>Termómetro VUCEM</a:t>
            </a:r>
            <a:endParaRPr lang="es-MX" sz="2000" u="sng" dirty="0"/>
          </a:p>
        </p:txBody>
      </p:sp>
      <p:pic>
        <p:nvPicPr>
          <p:cNvPr id="13" name="Picture 12" descr="VUCE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914400"/>
            <a:ext cx="838200" cy="784006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587" y="2133592"/>
          <a:ext cx="8763000" cy="4644516"/>
        </p:xfrm>
        <a:graphic>
          <a:graphicData uri="http://schemas.openxmlformats.org/drawingml/2006/table">
            <a:tbl>
              <a:tblPr/>
              <a:tblGrid>
                <a:gridCol w="25400"/>
                <a:gridCol w="689993"/>
                <a:gridCol w="768643"/>
                <a:gridCol w="83346"/>
                <a:gridCol w="229204"/>
                <a:gridCol w="229204"/>
                <a:gridCol w="229204"/>
                <a:gridCol w="229204"/>
                <a:gridCol w="229204"/>
                <a:gridCol w="229204"/>
                <a:gridCol w="229204"/>
                <a:gridCol w="229204"/>
                <a:gridCol w="229204"/>
                <a:gridCol w="229204"/>
                <a:gridCol w="229204"/>
                <a:gridCol w="229204"/>
                <a:gridCol w="229204"/>
                <a:gridCol w="229204"/>
                <a:gridCol w="229204"/>
                <a:gridCol w="229204"/>
                <a:gridCol w="229204"/>
                <a:gridCol w="229204"/>
                <a:gridCol w="229204"/>
                <a:gridCol w="229204"/>
                <a:gridCol w="229204"/>
                <a:gridCol w="229204"/>
                <a:gridCol w="229204"/>
                <a:gridCol w="229204"/>
                <a:gridCol w="229204"/>
                <a:gridCol w="229204"/>
                <a:gridCol w="229204"/>
                <a:gridCol w="229204"/>
                <a:gridCol w="231520"/>
                <a:gridCol w="231520"/>
                <a:gridCol w="231520"/>
                <a:gridCol w="83346"/>
              </a:tblGrid>
              <a:tr h="506518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1"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Ventanilla Unica - El nuevo Esquema de Cumplimiento del Despacho Aduanero en Mexico.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9848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8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Ventanilla Unica - The new scheme of Compliance of the Customs clearance in Mexico.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250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OCTUBRE 2012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250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TERMOMETRO VUCEM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NIVELES DE COMPORTAMIENTO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8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INFORME MENSUAL DEL DESEMPEÑO DEL PROGRAMA VUCEM -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MONTHLY REPORT OF OPERATION VUCEM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CC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250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VUCEM THERMOMETER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PERFORMANCE LEVELS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WED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WED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WED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WED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WED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58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10"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58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CONTINGENCY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58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CRITICAL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58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CAUTION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58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ALERT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58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NORMAL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58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58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58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58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4267200"/>
            <a:ext cx="552357" cy="165714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8297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731</Words>
  <Application>Microsoft Office PowerPoint</Application>
  <PresentationFormat>On-screen Show (4:3)</PresentationFormat>
  <Paragraphs>313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INDEX REYNOSA Comité de Comercio Exterior</vt:lpstr>
      <vt:lpstr>Agenda</vt:lpstr>
      <vt:lpstr>Reporte de Dependencias</vt:lpstr>
      <vt:lpstr>Reporte General de Dependencias</vt:lpstr>
      <vt:lpstr>Reporte General de Dependencias</vt:lpstr>
      <vt:lpstr>Reporte General de Dependencias</vt:lpstr>
      <vt:lpstr>Reporte General de Dependencias</vt:lpstr>
      <vt:lpstr>Reporte General de Dependencias</vt:lpstr>
      <vt:lpstr>Reporte General de Dependencias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RAMMAC Comité de Comercio Exterior</dc:title>
  <dc:creator>Salvador Eugenio Domínguez García</dc:creator>
  <cp:lastModifiedBy>Cesar Cisneros</cp:lastModifiedBy>
  <cp:revision>120</cp:revision>
  <dcterms:created xsi:type="dcterms:W3CDTF">2012-08-31T20:52:21Z</dcterms:created>
  <dcterms:modified xsi:type="dcterms:W3CDTF">2012-11-06T22:53:55Z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