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2" r:id="rId1"/>
  </p:sldMasterIdLst>
  <p:notesMasterIdLst>
    <p:notesMasterId r:id="rId42"/>
  </p:notesMasterIdLst>
  <p:sldIdLst>
    <p:sldId id="256" r:id="rId2"/>
    <p:sldId id="312" r:id="rId3"/>
    <p:sldId id="314" r:id="rId4"/>
    <p:sldId id="310" r:id="rId5"/>
    <p:sldId id="315" r:id="rId6"/>
    <p:sldId id="333" r:id="rId7"/>
    <p:sldId id="325" r:id="rId8"/>
    <p:sldId id="326" r:id="rId9"/>
    <p:sldId id="348" r:id="rId10"/>
    <p:sldId id="316" r:id="rId11"/>
    <p:sldId id="330" r:id="rId12"/>
    <p:sldId id="317" r:id="rId13"/>
    <p:sldId id="318" r:id="rId14"/>
    <p:sldId id="319" r:id="rId15"/>
    <p:sldId id="320" r:id="rId16"/>
    <p:sldId id="322" r:id="rId17"/>
    <p:sldId id="323" r:id="rId18"/>
    <p:sldId id="331" r:id="rId19"/>
    <p:sldId id="332" r:id="rId20"/>
    <p:sldId id="321" r:id="rId21"/>
    <p:sldId id="324" r:id="rId22"/>
    <p:sldId id="327" r:id="rId23"/>
    <p:sldId id="329"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9" r:id="rId39"/>
    <p:sldId id="350" r:id="rId40"/>
    <p:sldId id="270" r:id="rId4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20E48-07AD-4339-91FE-7DDFFD31A06F}" type="datetimeFigureOut">
              <a:rPr lang="es-ES_tradnl" smtClean="0"/>
              <a:t>07/11/2012</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2B515-7947-48DF-828C-E009251E2236}" type="slidenum">
              <a:rPr lang="es-ES_tradnl" smtClean="0"/>
              <a:t>‹#›</a:t>
            </a:fld>
            <a:endParaRPr lang="es-ES_tradnl"/>
          </a:p>
        </p:txBody>
      </p:sp>
    </p:spTree>
    <p:extLst>
      <p:ext uri="{BB962C8B-B14F-4D97-AF65-F5344CB8AC3E}">
        <p14:creationId xmlns:p14="http://schemas.microsoft.com/office/powerpoint/2010/main" val="389148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11</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12</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13</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14</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15</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16</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17</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18</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19</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20</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21</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22</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23</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24</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25</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26</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27</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28</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29</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30</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4</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31</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32</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33</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34</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35</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36</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37</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38</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39</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40</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5</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6</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7</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8</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9</a:t>
            </a:fld>
            <a:endParaRPr lang="es-ES_tradnl"/>
          </a:p>
        </p:txBody>
      </p:sp>
    </p:spTree>
    <p:extLst>
      <p:ext uri="{BB962C8B-B14F-4D97-AF65-F5344CB8AC3E}">
        <p14:creationId xmlns:p14="http://schemas.microsoft.com/office/powerpoint/2010/main" val="20682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EB2B515-7947-48DF-828C-E009251E2236}" type="slidenum">
              <a:rPr lang="es-ES_tradnl" smtClean="0"/>
              <a:t>10</a:t>
            </a:fld>
            <a:endParaRPr lang="es-ES_tradnl"/>
          </a:p>
        </p:txBody>
      </p:sp>
    </p:spTree>
    <p:extLst>
      <p:ext uri="{BB962C8B-B14F-4D97-AF65-F5344CB8AC3E}">
        <p14:creationId xmlns:p14="http://schemas.microsoft.com/office/powerpoint/2010/main" val="20682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19" name="Footer Placeholder 18"/>
          <p:cNvSpPr>
            <a:spLocks noGrp="1"/>
          </p:cNvSpPr>
          <p:nvPr>
            <p:ph type="ftr" sz="quarter" idx="11"/>
          </p:nvPr>
        </p:nvSpPr>
        <p:spPr/>
        <p:txBody>
          <a:bodyPr/>
          <a:lstStyle/>
          <a:p>
            <a:endParaRPr lang="es-ES_tradnl"/>
          </a:p>
        </p:txBody>
      </p:sp>
      <p:sp>
        <p:nvSpPr>
          <p:cNvPr id="27" name="Slide Number Placeholder 26"/>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9A9E44-7673-4289-BFDC-395724D990BA}" type="slidenum">
              <a:rPr lang="es-ES_tradnl" smtClean="0"/>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C95023-8072-4E0C-9FC8-05EFB23F6DA5}" type="datetimeFigureOut">
              <a:rPr lang="es-ES_tradnl" smtClean="0"/>
              <a:t>07/11/2012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a:xfrm>
            <a:off x="8077200" y="6356350"/>
            <a:ext cx="609600" cy="365125"/>
          </a:xfrm>
        </p:spPr>
        <p:txBody>
          <a:bodyPr/>
          <a:lstStyle/>
          <a:p>
            <a:fld id="{989A9E44-7673-4289-BFDC-395724D990BA}" type="slidenum">
              <a:rPr lang="es-ES_tradnl" smtClean="0"/>
              <a:t>‹#›</a:t>
            </a:fld>
            <a:endParaRPr lang="es-ES_tradn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C95023-8072-4E0C-9FC8-05EFB23F6DA5}" type="datetimeFigureOut">
              <a:rPr lang="es-ES_tradnl" smtClean="0"/>
              <a:t>07/11/2012</a:t>
            </a:fld>
            <a:endParaRPr lang="es-ES_trad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9A9E44-7673-4289-BFDC-395724D990BA}" type="slidenum">
              <a:rPr lang="es-ES_tradnl" smtClean="0"/>
              <a:t>‹#›</a:t>
            </a:fld>
            <a:endParaRPr lang="es-ES_tradn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hlopez@mas-logistics.u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AutoShape 8" descr="data:image/jpg;base64,/9j/4AAQSkZJRgABAQAAAQABAAD/2wCEAAkGBggGBRUIBwgKCQkKDRYODQwMGCITFBAWHxwhIB8cHh4jKDIqIyUvJR4eKzssJSwsODg4ISo9QTw2QTI3LCoBCQoKDQsNGQ4OGTUkHiQ1LzU1NTU0KjU1NTU1NSw1NTU1NCwtNDU1KTU1NDU0NSw0NCwsNSwsLzUvMi00LjA0LP/AABEIADwAPQMBIgACEQEDEQH/xAAcAAACAgMBAQAAAAAAAAAAAAAGBwAFAgMIBAH/xAA1EAABAwIEBAMGBAcAAAAAAAABAgMEBREABiExEhNBUQdhcRQVIjJCgWKhwfAWIzNygpGx/8QAGgEAAQUBAAAAAAAAAAAAAAAAAwECBAUGAP/EACYRAAICAQQBAgcAAAAAAAAAAAECAAMRBBIhMQUiURQyQWGBkaH/2gAMAwEAAhEDEQA/AHjjFSktpKlqCUgXJOgGMsKLNedJUjNvKWlQp9Oli8Yac0oVqVd9RoDptg1NLXHCyPfqFoXLQrzFnX2TNbVEjrDKVOtiVIP0hWoSO17i56A6a6gyG2ASuZapGfInvalTUNSOABazqlVhs4ncEd/+6YwouZ6nlkCDmphxURCuW3UUXWgW0ss/qdfXfBWqVkGzsdiBS5lc7/lPRh9j5cDrjBp9t9gPMuJcbWniStJuCO4OOfs5ZxmVzNK5MWY81HYWURQ0opAA04hbqd7+g6YgO+yXuh0T61yqnGJ0LiYCfDbPP8T072SetPvOMPj6c1HRYH5G3X1tg2w9WDDIka+l6LDW45EmB3MeRaXmNwvupVHlkf12dCr+4bH76+eCLGt5Sg0Q2pAcIsji2vgiOyHKnEi2IrrhxkRPVfKtSydJ50SqMKJGyDwOLT5tm4UPucWdD8QGkPljMsLR7VTyU2FiAm6kW1BA3F/TGjNdEn0qo8+c97UJJuJFrXPYjp5Dtt5SPSzNy+ItRLKBKC3KdxXU8gp1WpCQLlFtwN9LakYu3WtqQ7nP36mbqstGpapFIA+ncKaKyii5sNLgLDtGnxFS22r8SWTxAHh/Arivb9kB8Sm6BUYbVby07FcaU4qM+Y+gKgLpNvsrW2unbHom5292zG2culK4UZhDC3H0XMpKRsb6hOpsBbUk4tcv5OyrXqEuJDqC+dNcTI5I4UuR+C+gR/kq6je5VvtjP3sLepqPEeQro1A567gLk2k5glVZM7LsZS3Yi7l02Sgd0kki9wdQNbHHQNNlPTKel2TGXFfI/mMr1KFdRcaEeY3xjSaVFotNTBgtBphlNkgde5Pcne+PZhtabJZeQ13xlm7bjHXv+ZSVzNLFAd4JcZ8hYu0pABC+430I/fkvKnmaVVK2ie78CY6wpppJuEAEH7k21OGdW6OxXKYqK/pfVC+qFdCMKGdBfps1UWUnhdaNiOh8x5HF945aXB49UxHmH1FZGD6I2cyPNtZWelqhon+zxlvoYUOIOKSkqA+5GFZmLL2YK1R6fnPLExyXOjwEFxDVuILN1KUhPynVSklHYAAHbBz4fTKjOhKEp3jiRwGmgRqT118hb/eK+dl2t5GeXPyShM2muLLj9DdPCEk7qYV9Pfh23sDoBAINNhTPI/UvdNat1YtA7iidzOxUKwfekX3S8pdpPLSpSUL6q5Z+JNzuNcOfw2OWGqeU0Kqx6jLdAU+v5HT2HAfiSBrocUreYch+J59irMUQqqDyw3KHJfQoacKXBvr9N/UYXviD4ZzMiPpnxH1yqcpwJbk/K6wvcBVvyULa9tLqKanbGNp/kVNNUr71HJnSOJgA8GK7WK7k9TlYW4+lh8tR5LnzOoAF7n6rG44uvqDg/wARXXYxUw8mKmt5ZgV4AykKS6jRLrZsoDt5j1xbYmOVmQ5U4MY9a2LtcZE81PgMUyEmLFRwNNiwH6nHpxMTCEknJjgAowIqPHLJlPdoCsystoYmRlITIKRpIQpQQOL8QJFj2Fu1rjK+VJuYvDCPTM3rkFPHzXY6zZxbYUS2hatx9JNrHQC41GDiTCjzAkSWUOhpwOoCxcBY2VbuNx2OuN+Cm07AvtFmqLFYhRUx4rSGWGkhDbbY4UpA2AA2xtxMTAZ0/9k="/>
          <p:cNvSpPr>
            <a:spLocks noChangeAspect="1" noChangeArrowheads="1"/>
          </p:cNvSpPr>
          <p:nvPr/>
        </p:nvSpPr>
        <p:spPr bwMode="auto">
          <a:xfrm>
            <a:off x="63500" y="-288925"/>
            <a:ext cx="581025"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10" descr="data:image/jpg;base64,/9j/4AAQSkZJRgABAQAAAQABAAD/2wCEAAkGBggGBRUIBwgKCQkKDRYODQwMGCITFBAWHxwhIB8cHh4jKDIqIyUvJR4eKzssJSwsODg4ISo9QTw2QTI3LCoBCQoKDQsNGQ4OGTUkHiQ1LzU1NTU0KjU1NTU1NSw1NTU1NCwtNDU1KTU1NDU0NSw0NCwsNSwsLzUvMi00LjA0LP/AABEIADwAPQMBIgACEQEDEQH/xAAcAAACAgMBAQAAAAAAAAAAAAAGBwAFAgMIBAH/xAA1EAABAwIEBAMGBAcAAAAAAAABAgMEBREABiExEhNBUQdhcRQVIjJCgWKhwfAWIzNygpGx/8QAGgEAAQUBAAAAAAAAAAAAAAAAAwECBAUGAP/EACYRAAICAQQBAgcAAAAAAAAAAAECAAMRBBIhMQUiURQyQWGBkaH/2gAMAwEAAhEDEQA/AHjjFSktpKlqCUgXJOgGMsKLNedJUjNvKWlQp9Oli8Yac0oVqVd9RoDptg1NLXHCyPfqFoXLQrzFnX2TNbVEjrDKVOtiVIP0hWoSO17i56A6a6gyG2ASuZapGfInvalTUNSOABazqlVhs4ncEd/+6YwouZ6nlkCDmphxURCuW3UUXWgW0ss/qdfXfBWqVkGzsdiBS5lc7/lPRh9j5cDrjBp9t9gPMuJcbWniStJuCO4OOfs5ZxmVzNK5MWY81HYWURQ0opAA04hbqd7+g6YgO+yXuh0T61yqnGJ0LiYCfDbPP8T072SetPvOMPj6c1HRYH5G3X1tg2w9WDDIka+l6LDW45EmB3MeRaXmNwvupVHlkf12dCr+4bH76+eCLGt5Sg0Q2pAcIsji2vgiOyHKnEi2IrrhxkRPVfKtSydJ50SqMKJGyDwOLT5tm4UPucWdD8QGkPljMsLR7VTyU2FiAm6kW1BA3F/TGjNdEn0qo8+c97UJJuJFrXPYjp5Dtt5SPSzNy+ItRLKBKC3KdxXU8gp1WpCQLlFtwN9LakYu3WtqQ7nP36mbqstGpapFIA+ncKaKyii5sNLgLDtGnxFS22r8SWTxAHh/Arivb9kB8Sm6BUYbVby07FcaU4qM+Y+gKgLpNvsrW2unbHom5292zG2culK4UZhDC3H0XMpKRsb6hOpsBbUk4tcv5OyrXqEuJDqC+dNcTI5I4UuR+C+gR/kq6je5VvtjP3sLepqPEeQro1A567gLk2k5glVZM7LsZS3Yi7l02Sgd0kki9wdQNbHHQNNlPTKel2TGXFfI/mMr1KFdRcaEeY3xjSaVFotNTBgtBphlNkgde5Pcne+PZhtabJZeQ13xlm7bjHXv+ZSVzNLFAd4JcZ8hYu0pABC+430I/fkvKnmaVVK2ie78CY6wpppJuEAEH7k21OGdW6OxXKYqK/pfVC+qFdCMKGdBfps1UWUnhdaNiOh8x5HF945aXB49UxHmH1FZGD6I2cyPNtZWelqhon+zxlvoYUOIOKSkqA+5GFZmLL2YK1R6fnPLExyXOjwEFxDVuILN1KUhPynVSklHYAAHbBz4fTKjOhKEp3jiRwGmgRqT118hb/eK+dl2t5GeXPyShM2muLLj9DdPCEk7qYV9Pfh23sDoBAINNhTPI/UvdNat1YtA7iidzOxUKwfekX3S8pdpPLSpSUL6q5Z+JNzuNcOfw2OWGqeU0Kqx6jLdAU+v5HT2HAfiSBrocUreYch+J59irMUQqqDyw3KHJfQoacKXBvr9N/UYXviD4ZzMiPpnxH1yqcpwJbk/K6wvcBVvyULa9tLqKanbGNp/kVNNUr71HJnSOJgA8GK7WK7k9TlYW4+lh8tR5LnzOoAF7n6rG44uvqDg/wARXXYxUw8mKmt5ZgV4AykKS6jRLrZsoDt5j1xbYmOVmQ5U4MY9a2LtcZE81PgMUyEmLFRwNNiwH6nHpxMTCEknJjgAowIqPHLJlPdoCsystoYmRlITIKRpIQpQQOL8QJFj2Fu1rjK+VJuYvDCPTM3rkFPHzXY6zZxbYUS2hatx9JNrHQC41GDiTCjzAkSWUOhpwOoCxcBY2VbuNx2OuN+Cm07AvtFmqLFYhRUx4rSGWGkhDbbY4UpA2AA2xtxMTAZ0/9k="/>
          <p:cNvSpPr>
            <a:spLocks noChangeAspect="1" noChangeArrowheads="1"/>
          </p:cNvSpPr>
          <p:nvPr/>
        </p:nvSpPr>
        <p:spPr bwMode="auto">
          <a:xfrm>
            <a:off x="215900" y="-136525"/>
            <a:ext cx="581025"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7" name="AutoShape 12" descr="data:image/jpg;base64,/9j/4AAQSkZJRgABAQAAAQABAAD/2wCEAAkGBggGBRUIBwgKCQkKDRYODQwMGCITFBAWHxwhIB8cHh4jKDIqIyUvJR4eKzssJSwsODg4ISo9QTw2QTI3LCoBCQoKDQsNGQ4OGTUkHiQ1LzU1NTU0KjU1NTU1NSw1NTU1NCwtNDU1KTU1NDU0NSw0NCwsNSwsLzUvMi00LjA0LP/AABEIADwAPQMBIgACEQEDEQH/xAAcAAACAgMBAQAAAAAAAAAAAAAGBwAFAgMIBAH/xAA1EAABAwIEBAMGBAcAAAAAAAABAgMEBREABiExEhNBUQdhcRQVIjJCgWKhwfAWIzNygpGx/8QAGgEAAQUBAAAAAAAAAAAAAAAAAwECBAUGAP/EACYRAAICAQQBAgcAAAAAAAAAAAECAAMRBBIhMQUiURQyQWGBkaH/2gAMAwEAAhEDEQA/AHjjFSktpKlqCUgXJOgGMsKLNedJUjNvKWlQp9Oli8Yac0oVqVd9RoDptg1NLXHCyPfqFoXLQrzFnX2TNbVEjrDKVOtiVIP0hWoSO17i56A6a6gyG2ASuZapGfInvalTUNSOABazqlVhs4ncEd/+6YwouZ6nlkCDmphxURCuW3UUXWgW0ss/qdfXfBWqVkGzsdiBS5lc7/lPRh9j5cDrjBp9t9gPMuJcbWniStJuCO4OOfs5ZxmVzNK5MWY81HYWURQ0opAA04hbqd7+g6YgO+yXuh0T61yqnGJ0LiYCfDbPP8T072SetPvOMPj6c1HRYH5G3X1tg2w9WDDIka+l6LDW45EmB3MeRaXmNwvupVHlkf12dCr+4bH76+eCLGt5Sg0Q2pAcIsji2vgiOyHKnEi2IrrhxkRPVfKtSydJ50SqMKJGyDwOLT5tm4UPucWdD8QGkPljMsLR7VTyU2FiAm6kW1BA3F/TGjNdEn0qo8+c97UJJuJFrXPYjp5Dtt5SPSzNy+ItRLKBKC3KdxXU8gp1WpCQLlFtwN9LakYu3WtqQ7nP36mbqstGpapFIA+ncKaKyii5sNLgLDtGnxFS22r8SWTxAHh/Arivb9kB8Sm6BUYbVby07FcaU4qM+Y+gKgLpNvsrW2unbHom5292zG2culK4UZhDC3H0XMpKRsb6hOpsBbUk4tcv5OyrXqEuJDqC+dNcTI5I4UuR+C+gR/kq6je5VvtjP3sLepqPEeQro1A567gLk2k5glVZM7LsZS3Yi7l02Sgd0kki9wdQNbHHQNNlPTKel2TGXFfI/mMr1KFdRcaEeY3xjSaVFotNTBgtBphlNkgde5Pcne+PZhtabJZeQ13xlm7bjHXv+ZSVzNLFAd4JcZ8hYu0pABC+430I/fkvKnmaVVK2ie78CY6wpppJuEAEH7k21OGdW6OxXKYqK/pfVC+qFdCMKGdBfps1UWUnhdaNiOh8x5HF945aXB49UxHmH1FZGD6I2cyPNtZWelqhon+zxlvoYUOIOKSkqA+5GFZmLL2YK1R6fnPLExyXOjwEFxDVuILN1KUhPynVSklHYAAHbBz4fTKjOhKEp3jiRwGmgRqT118hb/eK+dl2t5GeXPyShM2muLLj9DdPCEk7qYV9Pfh23sDoBAINNhTPI/UvdNat1YtA7iidzOxUKwfekX3S8pdpPLSpSUL6q5Z+JNzuNcOfw2OWGqeU0Kqx6jLdAU+v5HT2HAfiSBrocUreYch+J59irMUQqqDyw3KHJfQoacKXBvr9N/UYXviD4ZzMiPpnxH1yqcpwJbk/K6wvcBVvyULa9tLqKanbGNp/kVNNUr71HJnSOJgA8GK7WK7k9TlYW4+lh8tR5LnzOoAF7n6rG44uvqDg/wARXXYxUw8mKmt5ZgV4AykKS6jRLrZsoDt5j1xbYmOVmQ5U4MY9a2LtcZE81PgMUyEmLFRwNNiwH6nHpxMTCEknJjgAowIqPHLJlPdoCsystoYmRlITIKRpIQpQQOL8QJFj2Fu1rjK+VJuYvDCPTM3rkFPHzXY6zZxbYUS2hatx9JNrHQC41GDiTCjzAkSWUOhpwOoCxcBY2VbuNx2OuN+Cm07AvtFmqLFYhRUx4rSGWGkhDbbY4UpA2AA2xtxMTAZ0/9k="/>
          <p:cNvSpPr>
            <a:spLocks noChangeAspect="1" noChangeArrowheads="1"/>
          </p:cNvSpPr>
          <p:nvPr/>
        </p:nvSpPr>
        <p:spPr bwMode="auto">
          <a:xfrm>
            <a:off x="368300" y="15875"/>
            <a:ext cx="581025"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8" name="AutoShape 14" descr="data:image/jpg;base64,/9j/4AAQSkZJRgABAQAAAQABAAD/2wCEAAkGBggGBRUIBwgKCQkKDRYODQwMGCITFBAWHxwhIB8cHh4jKDIqIyUvJR4eKzssJSwsODg4ISo9QTw2QTI3LCoBCQoKDQsNGQ4OGTUkHiQ1LzU1NTU0KjU1NTU1NSw1NTU1NCwtNDU1KTU1NDU0NSw0NCwsNSwsLzUvMi00LjA0LP/AABEIADwAPQMBIgACEQEDEQH/xAAcAAACAgMBAQAAAAAAAAAAAAAGBwAFAgMIBAH/xAA1EAABAwIEBAMGBAcAAAAAAAABAgMEBREABiExEhNBUQdhcRQVIjJCgWKhwfAWIzNygpGx/8QAGgEAAQUBAAAAAAAAAAAAAAAAAwECBAUGAP/EACYRAAICAQQBAgcAAAAAAAAAAAECAAMRBBIhMQUiURQyQWGBkaH/2gAMAwEAAhEDEQA/AHjjFSktpKlqCUgXJOgGMsKLNedJUjNvKWlQp9Oli8Yac0oVqVd9RoDptg1NLXHCyPfqFoXLQrzFnX2TNbVEjrDKVOtiVIP0hWoSO17i56A6a6gyG2ASuZapGfInvalTUNSOABazqlVhs4ncEd/+6YwouZ6nlkCDmphxURCuW3UUXWgW0ss/qdfXfBWqVkGzsdiBS5lc7/lPRh9j5cDrjBp9t9gPMuJcbWniStJuCO4OOfs5ZxmVzNK5MWY81HYWURQ0opAA04hbqd7+g6YgO+yXuh0T61yqnGJ0LiYCfDbPP8T072SetPvOMPj6c1HRYH5G3X1tg2w9WDDIka+l6LDW45EmB3MeRaXmNwvupVHlkf12dCr+4bH76+eCLGt5Sg0Q2pAcIsji2vgiOyHKnEi2IrrhxkRPVfKtSydJ50SqMKJGyDwOLT5tm4UPucWdD8QGkPljMsLR7VTyU2FiAm6kW1BA3F/TGjNdEn0qo8+c97UJJuJFrXPYjp5Dtt5SPSzNy+ItRLKBKC3KdxXU8gp1WpCQLlFtwN9LakYu3WtqQ7nP36mbqstGpapFIA+ncKaKyii5sNLgLDtGnxFS22r8SWTxAHh/Arivb9kB8Sm6BUYbVby07FcaU4qM+Y+gKgLpNvsrW2unbHom5292zG2culK4UZhDC3H0XMpKRsb6hOpsBbUk4tcv5OyrXqEuJDqC+dNcTI5I4UuR+C+gR/kq6je5VvtjP3sLepqPEeQro1A567gLk2k5glVZM7LsZS3Yi7l02Sgd0kki9wdQNbHHQNNlPTKel2TGXFfI/mMr1KFdRcaEeY3xjSaVFotNTBgtBphlNkgde5Pcne+PZhtabJZeQ13xlm7bjHXv+ZSVzNLFAd4JcZ8hYu0pABC+430I/fkvKnmaVVK2ie78CY6wpppJuEAEH7k21OGdW6OxXKYqK/pfVC+qFdCMKGdBfps1UWUnhdaNiOh8x5HF945aXB49UxHmH1FZGD6I2cyPNtZWelqhon+zxlvoYUOIOKSkqA+5GFZmLL2YK1R6fnPLExyXOjwEFxDVuILN1KUhPynVSklHYAAHbBz4fTKjOhKEp3jiRwGmgRqT118hb/eK+dl2t5GeXPyShM2muLLj9DdPCEk7qYV9Pfh23sDoBAINNhTPI/UvdNat1YtA7iidzOxUKwfekX3S8pdpPLSpSUL6q5Z+JNzuNcOfw2OWGqeU0Kqx6jLdAU+v5HT2HAfiSBrocUreYch+J59irMUQqqDyw3KHJfQoacKXBvr9N/UYXviD4ZzMiPpnxH1yqcpwJbk/K6wvcBVvyULa9tLqKanbGNp/kVNNUr71HJnSOJgA8GK7WK7k9TlYW4+lh8tR5LnzOoAF7n6rG44uvqDg/wARXXYxUw8mKmt5ZgV4AykKS6jRLrZsoDt5j1xbYmOVmQ5U4MY9a2LtcZE81PgMUyEmLFRwNNiwH6nHpxMTCEknJjgAowIqPHLJlPdoCsystoYmRlITIKRpIQpQQOL8QJFj2Fu1rjK+VJuYvDCPTM3rkFPHzXY6zZxbYUS2hatx9JNrHQC41GDiTCjzAkSWUOhpwOoCxcBY2VbuNx2OuN+Cm07AvtFmqLFYhRUx4rSGWGkhDbbY4UpA2AA2xtxMTAZ0/9k="/>
          <p:cNvSpPr>
            <a:spLocks noChangeAspect="1" noChangeArrowheads="1"/>
          </p:cNvSpPr>
          <p:nvPr/>
        </p:nvSpPr>
        <p:spPr bwMode="auto">
          <a:xfrm>
            <a:off x="520700" y="168275"/>
            <a:ext cx="581025"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9" name="AutoShape 16" descr="data:image/jpg;base64,/9j/4AAQSkZJRgABAQAAAQABAAD/2wCEAAkGBggGBRUIBwgKCQkKDRYODQwMGCITFBAWHxwhIB8cHh4jKDIqIyUvJR4eKzssJSwsODg4ISo9QTw2QTI3LCoBCQoKDQsNGQ4OGTUkHiQ1LzU1NTU0KjU1NTU1NSw1NTU1NCwtNDU1KTU1NDU0NSw0NCwsNSwsLzUvMi00LjA0LP/AABEIADwAPQMBIgACEQEDEQH/xAAcAAACAgMBAQAAAAAAAAAAAAAGBwAFAgMIBAH/xAA1EAABAwIEBAMGBAcAAAAAAAABAgMEBREABiExEhNBUQdhcRQVIjJCgWKhwfAWIzNygpGx/8QAGgEAAQUBAAAAAAAAAAAAAAAAAwECBAUGAP/EACYRAAICAQQBAgcAAAAAAAAAAAECAAMRBBIhMQUiURQyQWGBkaH/2gAMAwEAAhEDEQA/AHjjFSktpKlqCUgXJOgGMsKLNedJUjNvKWlQp9Oli8Yac0oVqVd9RoDptg1NLXHCyPfqFoXLQrzFnX2TNbVEjrDKVOtiVIP0hWoSO17i56A6a6gyG2ASuZapGfInvalTUNSOABazqlVhs4ncEd/+6YwouZ6nlkCDmphxURCuW3UUXWgW0ss/qdfXfBWqVkGzsdiBS5lc7/lPRh9j5cDrjBp9t9gPMuJcbWniStJuCO4OOfs5ZxmVzNK5MWY81HYWURQ0opAA04hbqd7+g6YgO+yXuh0T61yqnGJ0LiYCfDbPP8T072SetPvOMPj6c1HRYH5G3X1tg2w9WDDIka+l6LDW45EmB3MeRaXmNwvupVHlkf12dCr+4bH76+eCLGt5Sg0Q2pAcIsji2vgiOyHKnEi2IrrhxkRPVfKtSydJ50SqMKJGyDwOLT5tm4UPucWdD8QGkPljMsLR7VTyU2FiAm6kW1BA3F/TGjNdEn0qo8+c97UJJuJFrXPYjp5Dtt5SPSzNy+ItRLKBKC3KdxXU8gp1WpCQLlFtwN9LakYu3WtqQ7nP36mbqstGpapFIA+ncKaKyii5sNLgLDtGnxFS22r8SWTxAHh/Arivb9kB8Sm6BUYbVby07FcaU4qM+Y+gKgLpNvsrW2unbHom5292zG2culK4UZhDC3H0XMpKRsb6hOpsBbUk4tcv5OyrXqEuJDqC+dNcTI5I4UuR+C+gR/kq6je5VvtjP3sLepqPEeQro1A567gLk2k5glVZM7LsZS3Yi7l02Sgd0kki9wdQNbHHQNNlPTKel2TGXFfI/mMr1KFdRcaEeY3xjSaVFotNTBgtBphlNkgde5Pcne+PZhtabJZeQ13xlm7bjHXv+ZSVzNLFAd4JcZ8hYu0pABC+430I/fkvKnmaVVK2ie78CY6wpppJuEAEH7k21OGdW6OxXKYqK/pfVC+qFdCMKGdBfps1UWUnhdaNiOh8x5HF945aXB49UxHmH1FZGD6I2cyPNtZWelqhon+zxlvoYUOIOKSkqA+5GFZmLL2YK1R6fnPLExyXOjwEFxDVuILN1KUhPynVSklHYAAHbBz4fTKjOhKEp3jiRwGmgRqT118hb/eK+dl2t5GeXPyShM2muLLj9DdPCEk7qYV9Pfh23sDoBAINNhTPI/UvdNat1YtA7iidzOxUKwfekX3S8pdpPLSpSUL6q5Z+JNzuNcOfw2OWGqeU0Kqx6jLdAU+v5HT2HAfiSBrocUreYch+J59irMUQqqDyw3KHJfQoacKXBvr9N/UYXviD4ZzMiPpnxH1yqcpwJbk/K6wvcBVvyULa9tLqKanbGNp/kVNNUr71HJnSOJgA8GK7WK7k9TlYW4+lh8tR5LnzOoAF7n6rG44uvqDg/wARXXYxUw8mKmt5ZgV4AykKS6jRLrZsoDt5j1xbYmOVmQ5U4MY9a2LtcZE81PgMUyEmLFRwNNiwH6nHpxMTCEknJjgAowIqPHLJlPdoCsystoYmRlITIKRpIQpQQOL8QJFj2Fu1rjK+VJuYvDCPTM3rkFPHzXY6zZxbYUS2hatx9JNrHQC41GDiTCjzAkSWUOhpwOoCxcBY2VbuNx2OuN+Cm07AvtFmqLFYhRUx4rSGWGkhDbbY4UpA2AA2xtxMTAZ0/9k="/>
          <p:cNvSpPr>
            <a:spLocks noChangeAspect="1" noChangeArrowheads="1"/>
          </p:cNvSpPr>
          <p:nvPr/>
        </p:nvSpPr>
        <p:spPr bwMode="auto">
          <a:xfrm>
            <a:off x="673100" y="320675"/>
            <a:ext cx="581025" cy="571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0" name="AutoShape 22" descr="data:image/jpg;base64,/9j/4AAQSkZJRgABAQAAAQABAAD/2wCEAAkGBhQSERUUEhQUEBUSFxoXFxUYFxQZIBgWFxghFRcXFhodHighFxojIBcWIDIiIycsLDguFh4xNTAqNSYrLDEBCQoKDgwNGg8PGjAkHiU0LCkqKTUvMC0sLCwsLTUsLCkpLzQxNTUsKik1NDUqLC8yNTYuKSw0KSwuKSksLCwtLP/AABEIAG4AeAMBIgACEQEDEQH/xAAcAAABBAMBAAAAAAAAAAAAAAAAAQMGBwQFCAL/xAA7EAABAwIEAgcECAYDAAAAAAABAAIDBBEFEiExQVEGBxMicZGhYXKBohQjMjNCYoKSFVKxwcLRCCSy/8QAHAEAAQUAAwAAAAAAAAAAAAAABQABAwQGAgcI/8QAMBEAAQMCAwUHBAMBAAAAAAAAAQACAwQRBSExElFhcZEyQYGhscHRBhPh8CIz8SP/2gAMAwEAAhEDEQA/AKle83Op35rznPMofufFZmDYQ+qmZDFYvkvlBNrkNLreJtb4rs0kNFzoqyw855lLnPM+aJIy0kOBBBsQdwRoQeRXlcky6u6HYoaigppicznxNzHm8DK4+YK3zHaKreobFu0opYSbmCW4HJkguPma9WauuqyL7U72bj/istNwnsyMyZQqqdPZkZkyhJJPZkZkyhJJPZkZkyhJJPXQmmHVKkkuN37nxUz6nqfNi8G3dEjtfZGdlj9D2YU51sQNSw3PeaW9na/4sozj4K9+iXR/Do2iagjgNxYSsOc2O4LiSR4La4lXCKN0ZacwRe2WfFQNFyq562erSV9UKijhdKKg/WsYLlsu+e3Brhx5g81GmdUFYyJ01U6GiijGZ7pH5iB7rL3Ps9q6PVBddPSyaWqdSFrooYCDlOnaOIuJDzbr3R4nih2HVtTMWwNtYanvt+5Lk5oGaXqLxQR4jJCCS2eJwF9LujOdpI4G2fT2q/Fyl0MxX6NX0017Bkrc3uuOV3oSurVBjkWzOH7x6foTx6WQhCECUiEIQkkhC8yyBou4hoHEkAeZUfxHrBoYb5qhjyOEd5D8tx6riXAalSxwySmzGk8hdSJCrbEeuuIXEED5Pa9wYPIXP9FFsR6266S+Qx04/I25/c65ULqmMd6JxYLVyattzKvFzrC50A4lC5orsbnnP100kuuznOI8tkKE1Y7giTfp02/lJny/KiLtz4q0/wDj9H/26g8oALc7yD/R81Vj9z4rd4D0rko4amOHuPqgxhkG7WNLi4N5F2YC/iu0ayF00Do26m3qsYDY3VxdI+u2CmqzCyI1EbNJJGOAs++oYLWcBsTca+CjvWNWUWLU4qaSUGppx3oXd17od3DKftFn2u6ToSqlbGTsCVkR4c88APEoYaWjoi15k2XDedd9xx4K1FTzz5RsJ5D3WKusOiOKfSaGnmvcyRNLveAyu9QVzAzChxd5KTUHS2qgp208M744mXsG2B7xue8Bfcnig+M4tSTta2I3IO7LzRenwCrdm4BvM/F10XU1TIxmke2Mc3ODR5lRvEesygh07btSOEbS71+z6qhqirfIcz3OeebiXHzKausu6rPcEZi+nYx/Y8nll8q18R67W7QU5P5pHW+Vv+1FsR606+XaRsIPCNoHqbn1URsiygdPI7vRWLC6SLRgPPP1WTWYlLMbyyPlPN7nO/rssZZ1PgczxmbG7L/O6zW/F7rNHmnRhLG/eVETfYzNKflGX5lHYlXBJG3IdB8BayyFtO1pWbMmnP53Njb8WtzOP7wk/jzm/dRww+6wE/ufmd6prBLbcdG9cvz5JrD8GmmI7ON7hxdYhoHNzjo34lCaqMRklI7R75LbZnF1vAHZCfJcS2U94HgT7hakYUPxE78E+ykYNmj46p9258UscZcbNBceQF0QnxWsn7ch5DIeSrQYbSQZtjHM5nzXlF1toei9QbF0fZA8ZS2PT2BxBd8AVlxdGY2/eTg+yJjnersoQxzgO0VHU4zQUuUsrRwvc9Bmo8lDVOOj+E0ZqImPifI17g0mSQ8dAQ1gaBrbQlyuPDuj1PB9zBFFbi1jb+e6ngjEwu0oSPqmklBMALreH58lz9hvQusn1ip5SDs4tyA+DnWB+ClGH9StS776WKEchd59LD1V1WS2VxtKwa5qlLj9S7sAN8z5/Cr7DOpmkZYyvlnPK4Y3ybr8ylWH9EqSD7qniYRxygnzNytuhTtja3QIVLW1E3beT45dFS/XXh5bVRS62ljtz7zDr4aOaq5urv65sOz0LZBvDID+l4yH1y+SpBDqhtpCtrg0v3KNvC4RdCEKujCVu6EN3QkmKl0MdPHfJA15/mmJk8mjK3zafFO/xSQCzXdmOUYEY+UBYp4pEMdM86ledqnFKypP/aVx4Xy6aJSUiEKJDl7ilLXBw0LSCPEahX1Q1IkjY8bPa137hf8AuqDVv9X1b2lEwXuYyWH4G49CEXwt9nubv9kcwWS0jmbxfopKhCEeWnQhJdF0klquleHdvRzxbl8bre8Bmb6gLmcrq0rmfpVhvYVk8WwZI63uk5m+hCoVbdHLV/Tsvbi5H2PstUhCFRWtSt3Qhu6EkxUpPFIlKRB15lQhCEkyVWB1VV2s0XPLIP8Ay7/FV+pB0DrezrY+T7sP6hp6gK1Rv2J2nw6q7QSfbqGHjbrkrjutXjXSWGlifJI4WjIBaNTmcLtbYbE+1bMusq0xzCoKmVjqSbtnVdQDls10beyAMxfpe2QgZSb9/TdaeRxaP46rbggEbWijOP8AWJUzyudBPJDH+BgGSw9pBOc3vc3TmA9aVXC76130pmgIdYG3MOA31/FfYbKLYvGRUTNy9kWyvGS1soLiQCOAAWywjohNUwGWHJJlJDowSXAjXVttiNQRfkhO3KXnZOaN7EQYNoZK+cIxaOphZNEbseNOYOxBHAg3Cpzrlw7JXNkA0mjB/Uw5T6ZfNb/qwqHUzaljw7uxibIAb3bdrg0cbjImesmcVuGU9YGOjyyEWduGv7pN+IzNarsjvuRZ66psMkbBiDWA5G466edlVCEIQ9b5K3dCG7oSTFSklIhCDrzKhCEJJkJ2lnLHteN2ODh4tN/7JpKEgbG6cGxuFc1d0oZHNSx5S76Vc5uDGhuYOPibBQvGAJatzJAGVGc2h7V0JAEeQVEUzToxzQC6Im+h4hb7DKN1XhcWXKJoh9U94zBr43WaSOOgtqD4LDw6BmKU4+kQwvqGWY6VwIuLBzi0tsWmztOF+C1W0ZGjjmFvI5C9gcNTYjgolVdDWythea2AMcXs7WV7g4hrz3AHAGQNvYEnax4rWUWACOoLfp0UDwe5IM+VzBc5g7TLtsb31Ww6RYXTQsIjp7Ojfku6aUg62dcaXGg0FuK1nQr6yqLcrO/G8nMwPDWtGc5A69nWFhdQywFkrWOyJz35K5HVzyMc9gGyLjlbPcL+inGB4s80dVURu7bs4y1tRLG1rnyWBLSxumUaWLiSS6xtay21Rgr5MEdFIAJOwL7ANFnN+saNNL6AeJKwMLpBXSUwjfJDTUoztYftSODmk9pY2G456E6BWEW6WVljdoZ8lHHK4SiXdbkbd9lymhZ2OUQhqZohtHI9g8GuIHpZYKFEWXarXBzQR3pW7oQ3dCScr//Z"/>
          <p:cNvSpPr>
            <a:spLocks noChangeAspect="1" noChangeArrowheads="1"/>
          </p:cNvSpPr>
          <p:nvPr/>
        </p:nvSpPr>
        <p:spPr bwMode="auto">
          <a:xfrm>
            <a:off x="63500" y="-517525"/>
            <a:ext cx="1143000" cy="104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1" name="AutoShape 24" descr="data:image/jpg;base64,/9j/4AAQSkZJRgABAQAAAQABAAD/2wCEAAkGBhQSERUUEhQUEBUSFxoXFxUYFxQZIBgWFxghFRcXFhodHighFxojIBcWIDIiIycsLDguFh4xNTAqNSYrLDEBCQoKDgwNGg8PGjAkHiU0LCkqKTUvMC0sLCwsLTUsLCkpLzQxNTUsKik1NDUqLC8yNTYuKSw0KSwuKSksLCwtLP/AABEIAG4AeAMBIgACEQEDEQH/xAAcAAABBAMBAAAAAAAAAAAAAAAAAQMGBwQFCAL/xAA7EAABAwIEAgcECAYDAAAAAAABAAIDBBEFEiExQVEGBxMicZGhYXKBohQjMjNCYoKSFVKxwcLRCCSy/8QAHAEAAQUAAwAAAAAAAAAAAAAABQABAwQGAgcI/8QAMBEAAQMCAwUHBAMBAAAAAAAAAQACAwQRBSExElFhcZEyQYGhscHRBhPh8CIz8SP/2gAMAwEAAhEDEQA/AKle83Op35rznPMofufFZmDYQ+qmZDFYvkvlBNrkNLreJtb4rs0kNFzoqyw855lLnPM+aJIy0kOBBBsQdwRoQeRXlcky6u6HYoaigppicznxNzHm8DK4+YK3zHaKreobFu0opYSbmCW4HJkguPma9WauuqyL7U72bj/istNwnsyMyZQqqdPZkZkyhJJPZkZkyhJJPZkZkyhJJPXQmmHVKkkuN37nxUz6nqfNi8G3dEjtfZGdlj9D2YU51sQNSw3PeaW9na/4sozj4K9+iXR/Do2iagjgNxYSsOc2O4LiSR4La4lXCKN0ZacwRe2WfFQNFyq562erSV9UKijhdKKg/WsYLlsu+e3Brhx5g81GmdUFYyJ01U6GiijGZ7pH5iB7rL3Ps9q6PVBddPSyaWqdSFrooYCDlOnaOIuJDzbr3R4nih2HVtTMWwNtYanvt+5Lk5oGaXqLxQR4jJCCS2eJwF9LujOdpI4G2fT2q/Fyl0MxX6NX0017Bkrc3uuOV3oSurVBjkWzOH7x6foTx6WQhCECUiEIQkkhC8yyBou4hoHEkAeZUfxHrBoYb5qhjyOEd5D8tx6riXAalSxwySmzGk8hdSJCrbEeuuIXEED5Pa9wYPIXP9FFsR6266S+Qx04/I25/c65ULqmMd6JxYLVyattzKvFzrC50A4lC5orsbnnP100kuuznOI8tkKE1Y7giTfp02/lJny/KiLtz4q0/wDj9H/26g8oALc7yD/R81Vj9z4rd4D0rko4amOHuPqgxhkG7WNLi4N5F2YC/iu0ayF00Do26m3qsYDY3VxdI+u2CmqzCyI1EbNJJGOAs++oYLWcBsTca+CjvWNWUWLU4qaSUGppx3oXd17od3DKftFn2u6ToSqlbGTsCVkR4c88APEoYaWjoi15k2XDedd9xx4K1FTzz5RsJ5D3WKusOiOKfSaGnmvcyRNLveAyu9QVzAzChxd5KTUHS2qgp208M744mXsG2B7xue8Bfcnig+M4tSTta2I3IO7LzRenwCrdm4BvM/F10XU1TIxmke2Mc3ODR5lRvEesygh07btSOEbS71+z6qhqirfIcz3OeebiXHzKausu6rPcEZi+nYx/Y8nll8q18R67W7QU5P5pHW+Vv+1FsR606+XaRsIPCNoHqbn1URsiygdPI7vRWLC6SLRgPPP1WTWYlLMbyyPlPN7nO/rssZZ1PgczxmbG7L/O6zW/F7rNHmnRhLG/eVETfYzNKflGX5lHYlXBJG3IdB8BayyFtO1pWbMmnP53Njb8WtzOP7wk/jzm/dRww+6wE/ufmd6prBLbcdG9cvz5JrD8GmmI7ON7hxdYhoHNzjo34lCaqMRklI7R75LbZnF1vAHZCfJcS2U94HgT7hakYUPxE78E+ykYNmj46p9258UscZcbNBceQF0QnxWsn7ch5DIeSrQYbSQZtjHM5nzXlF1toei9QbF0fZA8ZS2PT2BxBd8AVlxdGY2/eTg+yJjnersoQxzgO0VHU4zQUuUsrRwvc9Bmo8lDVOOj+E0ZqImPifI17g0mSQ8dAQ1gaBrbQlyuPDuj1PB9zBFFbi1jb+e6ngjEwu0oSPqmklBMALreH58lz9hvQusn1ip5SDs4tyA+DnWB+ClGH9StS776WKEchd59LD1V1WS2VxtKwa5qlLj9S7sAN8z5/Cr7DOpmkZYyvlnPK4Y3ybr8ylWH9EqSD7qniYRxygnzNytuhTtja3QIVLW1E3beT45dFS/XXh5bVRS62ljtz7zDr4aOaq5urv65sOz0LZBvDID+l4yH1y+SpBDqhtpCtrg0v3KNvC4RdCEKujCVu6EN3QkmKl0MdPHfJA15/mmJk8mjK3zafFO/xSQCzXdmOUYEY+UBYp4pEMdM86ledqnFKypP/aVx4Xy6aJSUiEKJDl7ilLXBw0LSCPEahX1Q1IkjY8bPa137hf8AuqDVv9X1b2lEwXuYyWH4G49CEXwt9nubv9kcwWS0jmbxfopKhCEeWnQhJdF0klquleHdvRzxbl8bre8Bmb6gLmcrq0rmfpVhvYVk8WwZI63uk5m+hCoVbdHLV/Tsvbi5H2PstUhCFRWtSt3Qhu6EkxUpPFIlKRB15lQhCEkyVWB1VV2s0XPLIP8Ay7/FV+pB0DrezrY+T7sP6hp6gK1Rv2J2nw6q7QSfbqGHjbrkrjutXjXSWGlifJI4WjIBaNTmcLtbYbE+1bMusq0xzCoKmVjqSbtnVdQDls10beyAMxfpe2QgZSb9/TdaeRxaP46rbggEbWijOP8AWJUzyudBPJDH+BgGSw9pBOc3vc3TmA9aVXC76130pmgIdYG3MOA31/FfYbKLYvGRUTNy9kWyvGS1soLiQCOAAWywjohNUwGWHJJlJDowSXAjXVttiNQRfkhO3KXnZOaN7EQYNoZK+cIxaOphZNEbseNOYOxBHAg3Cpzrlw7JXNkA0mjB/Uw5T6ZfNb/qwqHUzaljw7uxibIAb3bdrg0cbjImesmcVuGU9YGOjyyEWduGv7pN+IzNarsjvuRZ66psMkbBiDWA5G466edlVCEIQ9b5K3dCG7oSTFSklIhCDrzKhCEJJkJ2lnLHteN2ODh4tN/7JpKEgbG6cGxuFc1d0oZHNSx5S76Vc5uDGhuYOPibBQvGAJatzJAGVGc2h7V0JAEeQVEUzToxzQC6Im+h4hb7DKN1XhcWXKJoh9U94zBr43WaSOOgtqD4LDw6BmKU4+kQwvqGWY6VwIuLBzi0tsWmztOF+C1W0ZGjjmFvI5C9gcNTYjgolVdDWythea2AMcXs7WV7g4hrz3AHAGQNvYEnax4rWUWACOoLfp0UDwe5IM+VzBc5g7TLtsb31Ww6RYXTQsIjp7Ojfku6aUg62dcaXGg0FuK1nQr6yqLcrO/G8nMwPDWtGc5A69nWFhdQywFkrWOyJz35K5HVzyMc9gGyLjlbPcL+inGB4s80dVURu7bs4y1tRLG1rnyWBLSxumUaWLiSS6xtay21Rgr5MEdFIAJOwL7ANFnN+saNNL6AeJKwMLpBXSUwjfJDTUoztYftSODmk9pY2G456E6BWEW6WVljdoZ8lHHK4SiXdbkbd9lymhZ2OUQhqZohtHI9g8GuIHpZYKFEWXarXBzQR3pW7oQ3dCScr//Z"/>
          <p:cNvSpPr>
            <a:spLocks noChangeAspect="1" noChangeArrowheads="1"/>
          </p:cNvSpPr>
          <p:nvPr/>
        </p:nvSpPr>
        <p:spPr bwMode="auto">
          <a:xfrm>
            <a:off x="215900" y="-365125"/>
            <a:ext cx="1143000" cy="104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2" name="AutoShape 26" descr="data:image/jpg;base64,/9j/4AAQSkZJRgABAQAAAQABAAD/2wCEAAkGBhQSERUUEhQUEBUSFxoXFxUYFxQZIBgWFxghFRcXFhodHighFxojIBcWIDIiIycsLDguFh4xNTAqNSYrLDEBCQoKDgwNGg8PGjAkHiU0LCkqKTUvMC0sLCwsLTUsLCkpLzQxNTUsKik1NDUqLC8yNTYuKSw0KSwuKSksLCwtLP/AABEIAG4AeAMBIgACEQEDEQH/xAAcAAABBAMBAAAAAAAAAAAAAAAAAQMGBwQFCAL/xAA7EAABAwIEAgcECAYDAAAAAAABAAIDBBEFEiExQVEGBxMicZGhYXKBohQjMjNCYoKSFVKxwcLRCCSy/8QAHAEAAQUAAwAAAAAAAAAAAAAABQABAwQGAgcI/8QAMBEAAQMCAwUHBAMBAAAAAAAAAQACAwQRBSExElFhcZEyQYGhscHRBhPh8CIz8SP/2gAMAwEAAhEDEQA/AKle83Op35rznPMofufFZmDYQ+qmZDFYvkvlBNrkNLreJtb4rs0kNFzoqyw855lLnPM+aJIy0kOBBBsQdwRoQeRXlcky6u6HYoaigppicznxNzHm8DK4+YK3zHaKreobFu0opYSbmCW4HJkguPma9WauuqyL7U72bj/istNwnsyMyZQqqdPZkZkyhJJPZkZkyhJJPZkZkyhJJPXQmmHVKkkuN37nxUz6nqfNi8G3dEjtfZGdlj9D2YU51sQNSw3PeaW9na/4sozj4K9+iXR/Do2iagjgNxYSsOc2O4LiSR4La4lXCKN0ZacwRe2WfFQNFyq562erSV9UKijhdKKg/WsYLlsu+e3Brhx5g81GmdUFYyJ01U6GiijGZ7pH5iB7rL3Ps9q6PVBddPSyaWqdSFrooYCDlOnaOIuJDzbr3R4nih2HVtTMWwNtYanvt+5Lk5oGaXqLxQR4jJCCS2eJwF9LujOdpI4G2fT2q/Fyl0MxX6NX0017Bkrc3uuOV3oSurVBjkWzOH7x6foTx6WQhCECUiEIQkkhC8yyBou4hoHEkAeZUfxHrBoYb5qhjyOEd5D8tx6riXAalSxwySmzGk8hdSJCrbEeuuIXEED5Pa9wYPIXP9FFsR6266S+Qx04/I25/c65ULqmMd6JxYLVyattzKvFzrC50A4lC5orsbnnP100kuuznOI8tkKE1Y7giTfp02/lJny/KiLtz4q0/wDj9H/26g8oALc7yD/R81Vj9z4rd4D0rko4amOHuPqgxhkG7WNLi4N5F2YC/iu0ayF00Do26m3qsYDY3VxdI+u2CmqzCyI1EbNJJGOAs++oYLWcBsTca+CjvWNWUWLU4qaSUGppx3oXd17od3DKftFn2u6ToSqlbGTsCVkR4c88APEoYaWjoi15k2XDedd9xx4K1FTzz5RsJ5D3WKusOiOKfSaGnmvcyRNLveAyu9QVzAzChxd5KTUHS2qgp208M744mXsG2B7xue8Bfcnig+M4tSTta2I3IO7LzRenwCrdm4BvM/F10XU1TIxmke2Mc3ODR5lRvEesygh07btSOEbS71+z6qhqirfIcz3OeebiXHzKausu6rPcEZi+nYx/Y8nll8q18R67W7QU5P5pHW+Vv+1FsR606+XaRsIPCNoHqbn1URsiygdPI7vRWLC6SLRgPPP1WTWYlLMbyyPlPN7nO/rssZZ1PgczxmbG7L/O6zW/F7rNHmnRhLG/eVETfYzNKflGX5lHYlXBJG3IdB8BayyFtO1pWbMmnP53Njb8WtzOP7wk/jzm/dRww+6wE/ufmd6prBLbcdG9cvz5JrD8GmmI7ON7hxdYhoHNzjo34lCaqMRklI7R75LbZnF1vAHZCfJcS2U94HgT7hakYUPxE78E+ykYNmj46p9258UscZcbNBceQF0QnxWsn7ch5DIeSrQYbSQZtjHM5nzXlF1toei9QbF0fZA8ZS2PT2BxBd8AVlxdGY2/eTg+yJjnersoQxzgO0VHU4zQUuUsrRwvc9Bmo8lDVOOj+E0ZqImPifI17g0mSQ8dAQ1gaBrbQlyuPDuj1PB9zBFFbi1jb+e6ngjEwu0oSPqmklBMALreH58lz9hvQusn1ip5SDs4tyA+DnWB+ClGH9StS776WKEchd59LD1V1WS2VxtKwa5qlLj9S7sAN8z5/Cr7DOpmkZYyvlnPK4Y3ybr8ylWH9EqSD7qniYRxygnzNytuhTtja3QIVLW1E3beT45dFS/XXh5bVRS62ljtz7zDr4aOaq5urv65sOz0LZBvDID+l4yH1y+SpBDqhtpCtrg0v3KNvC4RdCEKujCVu6EN3QkmKl0MdPHfJA15/mmJk8mjK3zafFO/xSQCzXdmOUYEY+UBYp4pEMdM86ledqnFKypP/aVx4Xy6aJSUiEKJDl7ilLXBw0LSCPEahX1Q1IkjY8bPa137hf8AuqDVv9X1b2lEwXuYyWH4G49CEXwt9nubv9kcwWS0jmbxfopKhCEeWnQhJdF0klquleHdvRzxbl8bre8Bmb6gLmcrq0rmfpVhvYVk8WwZI63uk5m+hCoVbdHLV/Tsvbi5H2PstUhCFRWtSt3Qhu6EkxUpPFIlKRB15lQhCEkyVWB1VV2s0XPLIP8Ay7/FV+pB0DrezrY+T7sP6hp6gK1Rv2J2nw6q7QSfbqGHjbrkrjutXjXSWGlifJI4WjIBaNTmcLtbYbE+1bMusq0xzCoKmVjqSbtnVdQDls10beyAMxfpe2QgZSb9/TdaeRxaP46rbggEbWijOP8AWJUzyudBPJDH+BgGSw9pBOc3vc3TmA9aVXC76130pmgIdYG3MOA31/FfYbKLYvGRUTNy9kWyvGS1soLiQCOAAWywjohNUwGWHJJlJDowSXAjXVttiNQRfkhO3KXnZOaN7EQYNoZK+cIxaOphZNEbseNOYOxBHAg3Cpzrlw7JXNkA0mjB/Uw5T6ZfNb/qwqHUzaljw7uxibIAb3bdrg0cbjImesmcVuGU9YGOjyyEWduGv7pN+IzNarsjvuRZ66psMkbBiDWA5G466edlVCEIQ9b5K3dCG7oSTFSklIhCDrzKhCEJJkJ2lnLHteN2ODh4tN/7JpKEgbG6cGxuFc1d0oZHNSx5S76Vc5uDGhuYOPibBQvGAJatzJAGVGc2h7V0JAEeQVEUzToxzQC6Im+h4hb7DKN1XhcWXKJoh9U94zBr43WaSOOgtqD4LDw6BmKU4+kQwvqGWY6VwIuLBzi0tsWmztOF+C1W0ZGjjmFvI5C9gcNTYjgolVdDWythea2AMcXs7WV7g4hrz3AHAGQNvYEnax4rWUWACOoLfp0UDwe5IM+VzBc5g7TLtsb31Ww6RYXTQsIjp7Ojfku6aUg62dcaXGg0FuK1nQr6yqLcrO/G8nMwPDWtGc5A69nWFhdQywFkrWOyJz35K5HVzyMc9gGyLjlbPcL+inGB4s80dVURu7bs4y1tRLG1rnyWBLSxumUaWLiSS6xtay21Rgr5MEdFIAJOwL7ANFnN+saNNL6AeJKwMLpBXSUwjfJDTUoztYftSODmk9pY2G456E6BWEW6WVljdoZ8lHHK4SiXdbkbd9lymhZ2OUQhqZohtHI9g8GuIHpZYKFEWXarXBzQR3pW7oQ3dCScr//Z"/>
          <p:cNvSpPr>
            <a:spLocks noChangeAspect="1" noChangeArrowheads="1"/>
          </p:cNvSpPr>
          <p:nvPr/>
        </p:nvSpPr>
        <p:spPr bwMode="auto">
          <a:xfrm>
            <a:off x="368300" y="-212725"/>
            <a:ext cx="1143000" cy="104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3" name="AutoShape 30" descr="data:image/jpg;base64,/9j/4AAQSkZJRgABAQAAAQABAAD/2wCEAAkGBhQSERUUEhQWFBQWFBgYFBcUFR0UFRgWFxcVFxQXGBgXHSYiGBwkGhcXHy8gIykpLCwtFx4xNTAqNSYsLCkBCQoKDgwOGQ8PGjUeHiQqMCkpLDYuNiwxKiwsKSwwLCwpLDAvLCkpLDUpKSwtLCksKSwsLCwpLCksLCkpLCwpLP/AABEIAFwA4AMBIgACEQEDEQH/xAAcAAACAwEBAQEAAAAAAAAAAAAABgUHCAQBAwL/xABGEAABAwICBQgGBggFBQAAAAABAAIDBBEFIQYHEjFREyJBYXGBkaEyVHKxwdEXM0JS0vAIFBUWI4OSsjREU2KiQ2NzgsP/xAAbAQABBQEBAAAAAAAAAAAAAAAFAAIDBAYBB//EADMRAAEDAgMECQMEAwAAAAAAAAEAAgMEEQUhMRITQVEyQmGBkaHB0fAGFXEUIjNSQ7Hh/9oADAMBAAIRAxEAPwCRodYNXHveJBwkbfzFip6k1rf6sHaWP+Dh8VXqFlWVs7NHeqAtqZW6FWvBrMpD6XKM7WX/ALSVI0mmlJI5rWyjacQGggi5JsBmFS6+tNMWPa8b2uDh2gghWmYnLcbQCnbWvvnZX+hfmOQOAI3EXHYcwv0tAi6EIQkkhCEJJKttPdL6ulqjHE8NjLGubzATncHM9YS43T+tP/XI7Gt+SntcNJz6eTi17D3EOHvKr2IoPO97ZCLlbrDqeCWlY8sF7Z5DhknSk00qzvmJ7m/JMWH6Uzne4HtaFXlG9MmGy/n89ydHI7moaqkiAyYPBPlPjriMwD3WX3dpA1vpAjsS9TPXxr5ciisI21mJ42tOiZG6XU17GUN9rIeJXfT4nE/0JGO7HA/FUrjkm9I1fMQSQSD1Gx8QjUOGCUZOsqD3ALViFkyn0urIfqqmZnZISPAlS9JrgxOP/MbXtsa7ztdSuwOYdFwPkmbwLTiFnaLXziI3iB3bGfg4L7/T/Xf6cH9LvxKE4PVch4ru21aCQs7Ta+cQO4QN7IyT5uUVW63cTk/zJYP+21rPMC6c3Bak62HeubYWnJJA0XcQBxJsPNLmMax8Ppr8pUsLh9lh5R3g29lmOvx+on+unlk9t5PldcCuxYEP8j/BcMnJXfjn6QbBcUlOXHofMdkduy3PzVd47rPxCruJJ3MYfsRfw2+WZ7ylRdWH4XLO7ZhjfI49DGlx8kUiw+mgF9nvKYXEqw0IQvD0DQhCEkleOjNTylJA7jE3yFj7lJpZ1dT7VCwfdc9vg4keRTMthC7ajaewLQxm7AexCELxzgN5spVIvUIQkkknWzTbVG1/3JWn+oFvxVRsKvHT+n28PnHBocP/AFIKo1qEVgtJfsW2wF+1TFvIn0UhSu/PYmHDnpapnKcw5/5/PYooyr1S3JONAAV3S4KJB6RHddReGvTFSuROJ5GiylU3NJ+Lau5X/VyMPU67fNI+M6rsQbcth5QcY3A+W9Xs1dkJyRiDEpotLFCJIwsl4loxVxH+JTTM7Y3fAKIfGQbEEHry962cuSowuF4O3FG7jtMafeEUZjzh0mear7tY6Qrin0uw44o6GSjpzR35LleSFxL98n7t8rd6slurzDSLijgsf9uSvS4sIbbyMi4uE0MvoVlRfuOEuNmguPAC/uWsIdBaBmbaOAfyx8VJ0+GRR+hFG32WNHuCrOx5vVZ5p27WV8M0Drqi3JUspB6S3Zb4usnLCNQVZJYzyRwjpA/iO8svNaARZUpcbnd0QGpwjCrzBNR1BBYyh9Q4ffOy3+lvxJTzQYZFA3ZhjZG0dDGho8l12QhUtRLMbyOJTwLLPaEIWEWbQhCEklZ+quW9NI3hLfuLW/EFOqr/AFTvyqB1xnxEl/cE/lwHStVRG8DUdpjeJqVdKdPWUb3xlhLmw7YJIALibMaOIve56Mt98qj0k0tqat9qn+G5oIaxhcwC/OaS0mxyO/en3S3Fw8inreS2BMGzTRxl2zA5nKsaAbua5xDRtDLeqw0hlY+pkcx+2xzgY3XNjHkGWvnewAI4gqOdziNckTpQL5rowPSiopJA6KVwAN3MLi6N3a0+avjRTSRtbTtlaNk7ntvezhv7jvConBtGHVMTnQva6WMnahPNkLQLhzLHnC3fcbk56rnGlfWOmaW8lC1z22zGZOQ7AmwOc1wB0KlqAwtJ4hWZpBDt0s7eMLx37Jss9haDw/EW1VMJWBwbIw2DhY2zCz7ZMrc9khHfp112SD8HxuumEqZoHZqEhPuUvQuVRiOTjJNuFv3Jno3JTwxyaKIolEVlasZqVYl3THTGXDg2TkBLAcnODtlzX8CLWsRuPamGNeV2GR1MMkMoux7bH5jrG9X4XNa8F4uOKCyDJJUeu2naAaimqYQdxLNpp4EHK4UTp1rmp30bmUL3GaTmklpaY2n0nZ9PQO1eYBpYcIdUUNeS5sLXPpXb+UYd0Y7b5cOcFx6tdEf2jPLiNbG0xucRDGWjYcdxOz0taMhxKNiGnjJle07IzGeTuXDxzVW5OS6NGcNwn9lGlmq4DJMNuV+2A5stuZs3+7558V9dWusBsBdQVs8Z5HKCfbBjewfZ2uzMdRt0J0l1ZYa7fRxdwLfcUuaZ6mqWSld+pRCKdvOZZxs+29h2jlfoPFRCenluyQu/cb8MjzXbEaJql1g4e3fWQd0gd7ly02tCglmZDDMZZHu2WhjHHPttayQNCpMJdRyvqqSKOppWnl2uBu7ZyDmtcd5PNI6CeBUlqc0Z5R8uJSRtj5Vzm00bW7LWM3OcB/xHYT0pj6WGNry7ayyGmZOnuuhxVsBerwL1Ck9CEISSWe0IQsUs0hCEJJJ+1UO584/2sPgXfNS2ktQ2DEKWaSTZjLJIzcmwJtmAOk33lQ+qj6yf2We8p2x3A46qLYkAyN2uIuWu4haSjBNM23zNGaYEwi3zNVbj1JNSOkbLFKIW7baeaKznujc7abC9/wB0nPiO9QzosNOzt/rTSI7loDQ1ryLkbRG0ecelNz8Skjc6GsD43Mu2Cp9EOjbnZ1zsm9hnbeUoaSullPMmY+Mtzs9hdzblwfYB2XHdwXXAWuD3HVWmSPvZrrXzz+eijMIpYGlznzTMcwktMbQ4usRYNNxnbO/UrBnfKKU2jJqK1zYmmX62SAB1nSBtg1wB6OjPNRWikgjEdP8A4hxeXBsY2oWuNi1z5PtZgXAyHWn/AEd0YeyV9TVP5SZ+5v2Is9zMzwAvluXY2XFgfz2fOxdfM6S4vfhlw91N4fScnCyPLmsDcr2yFsrkmyz3VNs944Pd7ytHFZzrvrZP/I/+4plcMmrVfTusnd6ryHoUrQnd+elRMRUpRlUWLRzaJpww7k00BSnhh3JpoCiMSy9YFNRLpieACTkALlcsSiNMsLqqimdFSOYwuyeXEtOzwaQOlX4mhzgCbdqBSaKrtOZZsbq5BRxh0dLG7nbi62bs+m5GQVm6sdI46uhj2GiN0QEckYy2XNG+3A7/ABSvo4zEsLh5JuGsmbe7nxTDbceJvfo6ErjSSXDsSNZ+pVFNBNzaiN7eYXHMljrWvfMDtR6SLfx7llrN6OYz53z4qnexuVfq8Kr+LXfQEAuE7Qd14SR4hRulWu6lFM8UZe6dwszajLQ2+Rdnw4Ia2hqC4N2D4J+0Eka1o4psSlNJGX8ky9WWeiXAjaOW7KwJ49iuvQfG4KqjifT2awNDNgb2FosWnsVWavNMKCipnCRs09TPc1BbCXXvfmXO8Z95K+OhtXUUuIufQ0lUaKV3PjfEW2BO9t8sujqyRSphMke6tbY0J63P/iYDY3V8oX5YbhfpZ9SoQhCSSz2hCFilmkIQhJJPmqj6yf2We8qyFXWqdvOqD1R+96sVaig/gb3/AO0cpP4h84r4VdEyVuzIxr23vZwuL8c1Fy6F0bgAadlhfIC2/jbeptCuFoOoVm3FfGlo2RNDI2hrWizQBYAL7IQupLx25ZyrPrH+27+4rRj9xWcag3e72j7yh1d1e9an6d1k7vVexfFSVJ81GRlSVIqDVpJdEz4Yc/z1pqw9KOHFTUdQ5oyJCJQDayWYrU2wrtp+lV7V6XTQ7tl3tD4hcjNcvJG0tPtdbH28nD4otHRTOzaLrPSPCtRR2kGCR1dPJBKLse2x6j0OHWDYpMpdedA76wTRHrZtDxYSpem1qYZJuq2NPB4c0+YTjS1EZvsEdyguCkjQfSz9lGpoMQNhAHPhJ+037jb79rIjtK6tX2CPxKrditUwBgJFLGRzQBkHW6bcek5rt02wfDcUkgk/XadjmOAkPKsBfFvLczvvuPWU60eM0cUbWRz07WMaGtAmZYAbhvVyaYbBcxpD3dLLTnb8rgClWxgdAX6soeXTGiaOdV04/nMPkCoqt1sYZHvqmuI6Iw558ghzYJHaNJ7k64TdZCq3E/0gaRl+RhmlPQTaNvibnySZjGvqtluIWRwDiByj/F2XgFdiwupk6tvzkml4C0FLM1oLnENA3kmwHaSk3Htb+H01xyvLPH2YBt5+16Pms7YtpJU1RvUTyS9TnEt7m7h4KNRaHAmjOV1+wJhk5KzEK5/3KovV2efzR+5VF6uzz+a83+1ycwh36F/MKmEK5/3KovV2efzR+5VF6uzz+aX2uTmEv0L+YS1qmH+I/l//AEVhLhwzBYafa5GMR7Vtq187XtvPWfFdyMU0RiiDDwRKFhjYGlCEIVhSoQhCSS/Mm49izc85ntWkiEv/ALh0PqzPP5qpUwOltbgjWFYhHR7e2Cb207L+6pCNSVJ8Vbw0EofVmefzX0boZRjdTs8/mqwo3jiEWfjsDuqfL3VfYd0fngpnZyThHo1TN3QtHj810swyIbmAK5FE5hug9RXsl0BVS43uPekLFzmVpSowSCQWfExw62qKn1f0D/SpYz4/ArQUteyLpAoNINrRZcqN65VqQ6r8M9Tj/wCX4l59F2Gepx+LvxIqMchHVPl7qHdlZcQtR/Rdhnqcfi78SPouwz1OPxd+Jd++Q/1Pl7pbsrLiFqP6LsM9Tj8XfiR9F2Gepx+LvxJffIf6ny90t2VlxAWo/ouwz1OPxd+JSGGaE0NObw0sTDx2A4+Lr2TXY7FbJp8kt2VmvBNAa6rtyNO8tP23DYZ/U61+5WHgP6PjjZ1ZOG8WQjaPZtuyHcCrushDJsZqJMmftCeIwF//2Q=="/>
          <p:cNvSpPr>
            <a:spLocks noChangeAspect="1" noChangeArrowheads="1"/>
          </p:cNvSpPr>
          <p:nvPr/>
        </p:nvSpPr>
        <p:spPr bwMode="auto">
          <a:xfrm>
            <a:off x="63500" y="-295275"/>
            <a:ext cx="1457325" cy="600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4" name="AutoShape 34"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DBgcCAQD/xAA3EAACAQMDAgUCBAQFBQAAAAABAgMABBEFEiExQQYTIlFhMnEHFIGRI0KhsRUWJFLBNGNy0fH/xAAaAQACAwEBAAAAAAAAAAAAAAACAwABBAUG/8QAIxEAAgMAAgICAwEBAAAAAAAAAAECAxEEIRIxBUETIlEyFP/aAAwDAQACEQMRAD8AQw+NdWiULdJDOoPBwVP7indp45sZFzeW9xCMclRvH9OaoUZkX6Vye4PT9KkUqxyB5Z9wOK7P4K30gPJ+2aTDqul34zaX0LFv5Gba37VHe2bSBQv7g5rPChON8Ykx/OnBqSC6u4D/AKS8mUZ4Rzn+9KfG8f8ALL8kW54NsigZJB7ijL5zDAqxg8jmqrbeItSgfdPGkuO5AFMk8UW0qhbm3kQnv2qnVJECEZhJubI+1F2wDsQSTn3oL/ELOaPMUh3Z/wBtT2N5bb13y8jqMYqpQlnovR1b2g2gY60fBYqUY7QeO9fWMsVxEGQ8DvR6LwVU+g1kcmmEkcQIIUUFRk8AZzTA25Eeehx0qEJllbjAHTFEfmMgh+Pal+TLaFtyByCKTXigS+gAHFWC5i3LuQ80kvgxZPM9JB5x7UytggaTNHIuT6e9SXV5Iy/wTxjqK7e3WZlCdCKkWwyOvSm6iCOZ5yPWSM/1ofb6juqxpacbZV4HOaWajaLEcq3BP7UUJr6QEl0L9m4gCp7E7LhWXsfevBbt6WycEcUz0rTcS7pcY6iilLrspIMgjaTMh+knpTKBAI8g4xXKJGqAL+nNcXN9a2Vn5txJsXnJPU/ApEpEbS9hYlVRjHbNQnUbQEhrqIEdRuFUi91+61iQ29orW1qBlmPDsPb4omPREKKfKkPA5pfmik2/Q3uvw8002aS2084bHJ44qvX3gm9V9tqVuV7N0Nahp82xmVzmMjHIqK+tjbuCeYz9DDsKOPJmvZoxGTt4S1e2BdYFkA6qrc0tuLJ0Yx3CGKT2dcVsBQjl19PYgYoW/tLe5Xy50WVO2RnFPhzWupAuCMiWN4jhhkex718kcUmfSR7CtX07RdDhfD6eu/tIxJ2/ap73S7ZspJDFIh+nI7fpVvlxbKUMMhaxKco8iHrweKlV54wAZN2OgZavWoeGIWQm0fynzxH1U/8Aqq/c2E1vIYpoDGR325Bp6ujL0yOIDbXt9alZISY/fa3FWTTPGMUZWPU4GbPR0HAqu3Ft5YVVPNcra3Eo2i2kkHuq0E64TRabXRqWn6rY6ggNndRsT/IWwaJnQg81j0lhPaSeZAJoJOoLAr+1NLHxxqum4iv4UuIxxhuG/essqGvQaWmkBzg5PSlOoKXRiOtQWHjPQr7CtL+VlbjZNwM/Bpk6JIodHDow4IOQaBJoFpiq3lkSLnqKLhu0XaJG5JoTUke3G9eR7UrDyAjdkk8g46U3x1aCWG7kDZ2HgDtSi+dbkLGoOFPJxXEc8iscEgkd65/NKFbcQh9z3oVkSZoTNATDCVAAA6VO0oChRkP75oS91G1s7ZJLqZQ7DKp3YfAqt3l9c6gxQfwLYcjIxI360idy+gJ/p2x1c+I1tcrbo00/QKD6R9zVbuZJrqYy3cplkzuwT6U+wr5vLiUxxIFT3HXNSWsGe3J4yaQ7GzLOxyG+gQrJIiAAszc/arwpIAAPAHFVjw3BHAz3L4AGFQfPerIJrfHMgzT649GitfqFWcsd1te3kR4yeGQ5xRmu6tp9lBGlxdRI+AShOf8A5WGQ6hcWz5t7iaEjsrkCvHunnkZ5Jnd26s5yTW1cNfbG+ZrM2v6OqBkvIgT15NR2uqafdNtt7uJz2AODWUK+SAanjcDlWwfii/5V9MLyNcYEj4PevN7A7XPHvis4svEV/ZkKk+9e6ycg1ZdN8WW11tjvk8ljxvU+ms86JR9F+SY8uEGABLjJxmo0vUF0tqsbEqOdyAhj7A1JJbpdxDy2J4yjp6hXka3KYWVQ4XplcUjGhkcY/wBMjs7pDutoUnHVHjGR/SvtVsfLj3xwqg7lBj+1CRXA8kSn0TR8h/8Ag1ZGVLq2G7OJVBzmg8pf0F9FJvLSC8t2huovMiYYweoPuKo2seHLi0cjyDeWbdGVcuv3FaZdWzQStG3OOlDqDHIJFJBHtToWuHbJmmPHw1qE8rC0s5ip91x/emui6b4q0mRTAsZhz64pZ+o/bitaQw6iChkEVzjucBqWXmntBIUnUqw7jkGjfIWeie+iu3V5LBAJb23aKNj6nQ70Q/JrpJIHVJlZCCuUPYj4pu8TxbURC/m5Hldd4+RUWleApGklkmcwWzOJEs1bJHHT4HxQK7QXDBTbsl7OyxQSXBHBWIZxVk0/wVCJPzdwXDiM7YXbcqnsT81YtIsdP02Ix2VssCnkgDk/c0fcMPyczxnLKjEftSpNsHyz0YHLHm+unuNjzrIVL44GCentUUzFoz6io7t7/FeLKGR3J5aR2JPc5NRKdx8yXJU/QnvWSL7OfY232SwJmTzHGcjhKMhJLDrnOMe1QwjkbhhiOg7Uz021aW6QEfBpkVrLrj5SSGZknhsltoY9sYXcWHvS83M2T6hT+4tGtFOW3fekxgJJOF/aunXiibPXopCIzABWVeMtu710yjyw20j2x0q62fgiOV/Mu7vKHnEY5NFal4IiW33aRIwdesUvO6tU+TDSKHRQreJg29mBFd4OSMcUdcWM9tK0ckRgcdQR1oSQMjAOSAffrVxkpBYyEHa3XNSrIMerFcyplcCoI4nbduOcdhTVABh0epXNv/091JH/AOLUfa67qUTLIt5K5HZzkGkgt167uakVip6jFBKqLXotTaNB0/xZZThReo8Zx6jtyuauulazbNFsaZHiP0MvtWF/mMHjp7GpYbr1gLuRj0KEisk+LH6GKem96hAt1CJ4cNgZDL0NI3dkPTkdqzzSvFuq6RIBFO00IOTG5zkU/n8V2+oRGSH+FKR6o2P/ADWO2Eq1rG1Qdksj2PGvIY2/ijac9V609s4Jr5FR1Hk9CXHP6VWPBcE95dPNPY7rcDIndiP2FaDHwBjgfApEdl7Ltj4SwhttPitFCoNw7M3UVPsweOKmzla5Ao0sEbpDLAJORwf70u1eZbPS7ueRgoSJjljgdOlNZZFhjaR2CooyWY4AFYh458QyeKNXktkmYaJbEeWqHHnSAnknuPipKedAyfiis2jloFnuQVViWRO+CcgUbCCcSSD1E+lfauVQOR6QFXhU9qnUc8nNZtMEn2T20ZklVAOpq1aLAsSEj6ieB3xSDTF9RYctkKPirtaWgQqyDnbg0+tGnjx+z298qW3ffwwXg1VWuYwxGTwcVaLqASApyCRg4pM2lRAkbT1962R9Ggsi2hXlW9I6AURG3I3KP1qeMbEBrlpImPHB+1IbbLIb3T7S+iKXFuj+xxyPtVQ1fwTlWawnbjpHNz+xq7I+D1FdvtZSTiiU5R7RDELu0n0+YwXsLo/sRwR8VDCV80FWyR1Fatrui2uq2zJcsY2XlHHUGs7vtFurSYrLCwIY7ZU6OPt2rpUXKXbEyQvniAfgkA1BJEyKSGOKL3t5gSUDnoana1LNg5HscVolJZqBQlibdk7Ax/rRun2klw7TRrJ5cY9RHQUc+g3EwJSNW46g4oFPOhjFrbyyLjPnHPD1gu5PibuNxpXSyJwPMeVvLw2D6j7farB4R0SHWr2SGd2WKEBmRThn+5pIMRxYRcqo3Y9zWjfh5oz20EmoS4DXQ9CjoFrnflldLH6OzdRXw+P1/ot9opt41hhO1EGFHsKOW7MIzKw2DksxwKDuZorO1kuJm2xxjcx+Kz/XNT1HVn89E2acwKhCcMw9wM5qXWKC6OFXBze6aCfE1o7ssG1o0OJJGfaqn2oix16z1AsLfecPtG5SM/NZpdXkLaesTpJEoXZLEGXk9m5/uKuWhXMh1OzjCr5jWo/MxqciI4GCT3JrFXZZJjp1KMdAvxgluI9AgjiuTBBLOqXGP5l64/XpWWxldoSNAkacKgGOK0j8YNRtG0i303eGvHmSRY8dAD1NZwWyxJAAHQU6xPTm3MlUYXJ612mO5octnBJoqCPcRngGrwypaOvDkIlu4g3EWdzH7VeR5TcxnavtVT06SGJQykY6Cjk1RfOMUR3NWmuDw6Fa8Vg4vsKm6Pt3FK83B52nn4omx86SY+YBt+9PBEn+ymJtBHsrBY+ftQqldxNd3LB2UKe1D8qxoAtJthY5FSRllPPSu7UB/wBKnkhPUCrIAXQyvpJFCoELesbhjGG5oyfpjFeJbKVyRV6VgtuNA0nUYnSa2SOQ/TLGuCp9/mq/feHrrTInkmKzQR9JFPOO2auKpsbC0H4kkZNDudoG44AyPmpO+cI9B01KyxRM0v7+4nTypMwwjoo4ZqCbAwVGOxFPZ0imRVkXdgdaW3FmqeqJv0Nc2Vzl2z2NHGjTH9EBuv8ADb2II/pWv+DQ8XhmyE3DLFzn2zWPMGdsFSqg8/f3rXvBGox6to0e/as1v/Dkj/5/WmceXZz/AJqMvxrF0D+KhHrWjuun3BlMMqs6xHlhnkcVW7vT9P0WOC6u47i7vN2YrYS7CD2yc8Cr/JaXdpcedY+RHZj1PHs2sf1pZdqs7z3GnNZSfmFKI7KN0L+5JorV5S7ODXPxRTbcX01ybyS2gS9aTaIpIy3kq3ZQeuPerfql5/kjwnPeBUl1GXBX/uSHA++KL8M6K0M5uJmkcjkyyyBmY+2AOlUf8S5JX8XMJpmeGKHEUXZT3NDFNLSuRbixFYdri5uJbvUJvPupTud2PTPYfFQzShQCSBz0zyT9q6d0CbnIVQeF7k1CkRdvzL58x8bVx9Aq499s5Um2ER8qN/1HoKOQ7Vxzk9KBLEZKoXYewp5DpUxYCXKuAG45/SnUpSYyFb3WRRMQo2lhj3ouyLJL5hPWpBpzs3GRgd6jltXgIGeGrfFLDVpcdFxJ/EkbjtzVhDxY+oVQNOvzuWJBhVHem4v+OlKcXpYwEowpPI71Iy7/AFL0NL1lCYHfvTe1Teg5NLZEd2aMg3UYrjoa5RNqj2rmVcDiqCPp4g68AYqFF2+k1w1ww9OP1qViSme4qyHroMZApN4kXdpcueKZmUxoWPYZqo67rRvD5SK0UC8YPVz70m5tI1cNeVqwrDS45NQs2857V3cQ+plRjiuEhYDAPA61zXHs9pBxUcPCFIwwBHzR/h3UzomrJeAt5DsI5x7j3x8UIIWPTFcSxn1K49LDBPtQqTg9RLK43wcH9m7IBLErJh0Ze/PFDXGh2FxIkktsh29FHAP3FIvw11pL3S/8Pmb/AFNoACCeWXsaunGK6sWrI6zwl9UqbXBkFvBHAgWJQgx0FYf42kMvjLVGkb0xEDH+0Y6VujYRS2CccmsQudI1PXNcvr1bKWNJpiN0q44GR0NLsedIROLkitlFe6V2BkKjC8YUVLAJLy8S1tVaaZsqsSc5+Se1XSw/Du4nJ/M6ikCjr5SZYj7npVjsvCsGjiM2k20KcswjG9/ufahUHmC40f0S6N4ch03TBb39vHJcsS0jBidnxmvdJs5N0hIOwnC59qtl5AhtztHqbuaUWs6oSjAblOM1opj4o0PF0AywlJCjHDEUu1BVNtnGSOMins26UF8BsUMNGuJCJVYeXnJXNaYPGAyrxEgjHFOU1GEIoKnIHvRep6KoQTxKcdwBilB09ifoNM8kwextbRDzQXPXqOwq02IUKOlIZYGST0inFk4KKN3NZpBjM4wK8I45FQhiDyak3470ISBbiEBgR+tfMcpj2qeRh1oC5YpuIzirRTBrqfZlCuVIIrOJyzXbkudkbHaB0q8XMpYFskBRk1Rrsszzkcozkg4pHI9HU+Khs28OHlDljnjNcq/Oc4FAlHzwfTU68LgdK5spYeqrq0JM6AY/tUUk28dKjPFc9aW5aao1pPUFaZfz6Xfw39qXDwHJRT9a9wa2+z1eG50yC+U+iVQwC81hUcTswCoctwD81oOg3Tz6DZWdsssLwTlHC8BuMk/1rVx5SzEef+epg8sig65tbu91Wa8kknQk7Y0RyFC++KdxQuoUSHcQOtSW0bADPPyaM2DbyBW+Mc9nl2yOBccipZSGTDAGuRx0GK4kJxRJImi65bBKHpVe1OAsT5XUnORVmkthODng0ONOCkliCBTF0UIdPtblWBbATvmmiybMg7SK7uQsS4UcUAx3MDk4B5ovZSQaz7kwvIPYVMLEEA+WaHsELXAww2E9DVlCpgcilyljLKk8iOMhsH5HNT2IKnufnFR3ESFCSozXVmx8vr0NRkG6gMB9q8dOMiolY7Ovau8kopz2qiHAyxIoe7B8ogHBoo9RQ12cLxVkKfrE8kMTq2QG4qsNMGQ5wB8Gr1qgD2zBxkYPWqPMiidwFGBWPkJ6ei+ImnFrANWycHpXIYBse1SHrXsSqckjnNYpI9BV/D5EMpGOlGx244AwDXsaqFGAKZWUMbD1KDRwrUloi3lSjqPNPsGeTOc4HAq36FbPACHBB6g9jQOkRRpMoRQMirMgG0fattFSR5nn8udrxh1uxHXFFFgVpVbsxYgmmEX009nKOiteeXXorqoiHJQAcUFcy+XmjX7/AGpTqJOGol7ILb5/MI2moEdUcI2Cp4NcMT6+aglJ8oH5piIWOxt0jw2ftTQREjNKNKYtGuTnirKgGxeO1Kl7If/Z"/>
          <p:cNvSpPr>
            <a:spLocks noChangeAspect="1" noChangeArrowheads="1"/>
          </p:cNvSpPr>
          <p:nvPr/>
        </p:nvSpPr>
        <p:spPr bwMode="auto">
          <a:xfrm>
            <a:off x="63500" y="-455613"/>
            <a:ext cx="1247775" cy="933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5" name="AutoShape 44" descr="data:image/jpg;base64,/9j/4AAQSkZJRgABAQAAAQABAAD/2wCEAAkGBhQOEQkQEBQWERUWFxsSFhcSGCAQFBgeFRwhICUaFhwaJDIiIxovJR4eITsrLykpLDgsGCE9QTUqNSgrLCkBCQoKDQsNGQ4OGjUkHiQ1NTUtNC8uNTQ0NDU1NTAsNDY1NSwtNSwxNDUsNSw0NSwtNSosNTU0NDQsNCwpNCwuLP/AABEIAEoAWQMBIgACEQEDEQH/xAAcAAEAAgMAAwAAAAAAAAAAAAAABQYEBwgBAgP/xAA3EAABAwIFAgMEBwkAAAAAAAACAAEDBBEFBhIhMQcTIkFRFGGBkRUyUnHh8PEXNUJTc5OhsbL/xAAZAQEAAwEBAAAAAAAAAAAAAAAAAQIDBQT/xAAnEQACAQQBAgUFAAAAAAAAAAAAAQIDBBESITEyQVGBkbETM3Gh4f/aAAwDAQACEQMRAD8A3iiIgCIiAIiIAiIgCIiAIiIAiIgCIiAIiIAiIgK1nTN74WNBI8bnGcrRylvaMX/i2UphmOxVRVAwu5dvTcmbwPra7aS4fZV7qtiU1PhtYVOGt38Jlz2xfk7e7/HK5zwrMlTRkxU88kT82Ent8uF17WwV1Q2XDX7M5T1Z18i150lzVXYlHPJVsDxD4QkYdBmXnx4XZuOOVsK65talKjNwl1XkXTysnl1Vca6j0lFVwUcxF3DtuLahHU9m1v5fipTNOYQw6lq6qTgG2bjUT7MLfFc8+1hVQYrJVU9TJVzn3AlAHcBtuzN7vwXssrRV8zn29OPP+FZSx0OlaqpaKOWQuAFze3Nha+yi8qZrhxWEp6diYWJw8baXu36qoZCzh7fhVdDK79+CE45NX1nZgdmJ7/L4LG6F4jFFh0oySAD94nsRML8D5O6rK0cKc9u6LS9xtyjaarmbs+U2EtT+0uVzfYQbUVm83b0Uv9LRaJpGkBxBtRkJMTCzetloGqzNFiNdiVXWU888TgUFOMIu4i3Gp39fP73UWdr9aTc1whKWOh0FRVgzxwyxvqExYxf1Z1ScQ6z0UE1TAQzuUZOBaQ1NcXttvwq90Tze7dzC6jUJDcoGNnEtPLi/+/ivXpvUxR4tnF5iAG1vZ5HYW2kLi63VnGlKoqizryseOWRtnGC14V1MoMTc6VicTkZwaOcNGu7cem/3rROH5Teb6ckMuzHS31vp1+JyswszP+bK+9YMUpKo8HGhKOao7nNPYyttZtQ+d/JWXOeWgosLzRIG3tDBKQ/ZJrM/zfdey3nG2S0yt8cPww8fDKSW3oWbp0ANhmEtG+oe39Zh7d938lZFVel37pwb+m//AEStS4lx92f5fybR6EPmPKkGJBDHUsRCBa2FicGd/ezcqUhgEBABbSLNZmbZmZl9EWbnJxUW+ETgr0GRKWOoraoAIZJxIJNJOwkx8+Hi6hP2J4Z/KP8AuEr4i2jc1o9JP3K6oqtF00o4IK2mjExjm0vIzSPd9F7Nfm26ncIweKjhgp4B0ADaWbn5v5us1FnOrUnxJ5JwkQdfk2mnqqWtMHaeK2kxJx4+0zc8uoeu6Q4dPLPNJEbmZOZO0hM1ye77K6IrRuKsO2TXqNUVzA+ntDQlEcEAsY3sZeM9/e/mpXGcGjrYZ6ednKM2sTM+l/XllnIqurOUt2+RhGJheGR0kMEELaQBtItzZlloio228skIiKAEREAREQBERAEREAREQH//2Q=="/>
          <p:cNvSpPr>
            <a:spLocks noChangeAspect="1" noChangeArrowheads="1"/>
          </p:cNvSpPr>
          <p:nvPr/>
        </p:nvSpPr>
        <p:spPr bwMode="auto">
          <a:xfrm>
            <a:off x="63500" y="-349250"/>
            <a:ext cx="847725" cy="704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8" name="Rectangle 17"/>
          <p:cNvSpPr/>
          <p:nvPr/>
        </p:nvSpPr>
        <p:spPr>
          <a:xfrm>
            <a:off x="1205621" y="1052736"/>
            <a:ext cx="6659515" cy="313932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PRIMERA RESOLUCION</a:t>
            </a:r>
          </a:p>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MODIFICACIONES</a:t>
            </a:r>
          </a:p>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LAS R.C.G.M.C.E </a:t>
            </a:r>
          </a:p>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PARA </a:t>
            </a: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2012</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3" name="Picture 3"/>
          <p:cNvPicPr>
            <a:picLocks noChangeAspect="1" noChangeArrowheads="1"/>
          </p:cNvPicPr>
          <p:nvPr/>
        </p:nvPicPr>
        <p:blipFill>
          <a:blip r:embed="rId2">
            <a:extLst>
              <a:ext uri="{28A0092B-C50C-407E-A947-70E740481C1C}">
                <a14:useLocalDpi xmlns:a14="http://schemas.microsoft.com/office/drawing/2010/main" val="0"/>
              </a:ext>
            </a:extLst>
          </a:blip>
          <a:srcRect l="40065" t="36794" r="38794" b="8000"/>
          <a:stretch>
            <a:fillRect/>
          </a:stretch>
        </p:blipFill>
        <p:spPr bwMode="auto">
          <a:xfrm>
            <a:off x="3309311" y="4293096"/>
            <a:ext cx="2530930" cy="1711819"/>
          </a:xfrm>
          <a:prstGeom prst="roundRect">
            <a:avLst>
              <a:gd name="adj" fmla="val 4167"/>
            </a:avLst>
          </a:prstGeom>
          <a:solidFill>
            <a:srgbClr val="FFFFFF"/>
          </a:solidFill>
          <a:ln w="9525">
            <a:no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203757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524863"/>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1.9.11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establece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lineamientos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operaciones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ferrocarril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frontera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norte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país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Entrará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vigor el 1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enero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2013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ya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requiere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Administación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central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Planeación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Coordinación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Estratégica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Aduanera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(ACPCEA)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emita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lineamientos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respecto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información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tanto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ferroviarias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agentes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través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ventanilla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única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75975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063198"/>
          </a:xfrm>
          <a:prstGeom prst="rect">
            <a:avLst/>
          </a:prstGeom>
          <a:noFill/>
        </p:spPr>
        <p:txBody>
          <a:bodyPr wrap="square" rtlCol="0">
            <a:spAutoFit/>
          </a:bodyPr>
          <a:lstStyle/>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r>
              <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REGLAS RELACIONADAS CON EL DESPACHO ADUANERO.</a:t>
            </a:r>
          </a:p>
          <a:p>
            <a:pPr marL="285750" indent="-285750" algn="just">
              <a:buFont typeface="Arial" pitchFamily="34" charset="0"/>
              <a:buChar char="•"/>
            </a:pPr>
            <a:endParaRPr lang="en-US" sz="40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742950" lvl="1" indent="-285750" algn="just">
              <a:buFont typeface="Arial" pitchFamily="34" charset="0"/>
              <a:buChar char="•"/>
            </a:pPr>
            <a:r>
              <a:rPr lang="en-US" sz="32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A) PRESENTACION DE PEDIMENTOS</a:t>
            </a:r>
          </a:p>
          <a:p>
            <a:pPr marL="285750" indent="-285750" algn="just">
              <a:buFont typeface="Arial" pitchFamily="34" charset="0"/>
              <a:buChar char="•"/>
            </a:pPr>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3557384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7078861"/>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1.9.15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establece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obligación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transmitir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datos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contenidos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facturas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ventanilla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digital,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incluyendo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siguiente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r>
              <a:rPr lang="es-ES_tradnl" b="1" dirty="0" smtClean="0">
                <a:solidFill>
                  <a:schemeClr val="accent2">
                    <a:lumMod val="75000"/>
                  </a:schemeClr>
                </a:solidFill>
                <a:effectLst>
                  <a:outerShdw blurRad="38100" dist="38100" dir="2700000" algn="tl">
                    <a:srgbClr val="000000">
                      <a:alpha val="43137"/>
                    </a:srgbClr>
                  </a:outerShdw>
                </a:effectLst>
              </a:rPr>
              <a:t>I. </a:t>
            </a:r>
            <a:r>
              <a:rPr lang="es-ES_tradnl" b="1" dirty="0">
                <a:solidFill>
                  <a:schemeClr val="accent2">
                    <a:lumMod val="75000"/>
                  </a:schemeClr>
                </a:solidFill>
                <a:effectLst>
                  <a:outerShdw blurRad="38100" dist="38100" dir="2700000" algn="tl">
                    <a:srgbClr val="000000">
                      <a:alpha val="43137"/>
                    </a:srgbClr>
                  </a:outerShdw>
                </a:effectLst>
              </a:rPr>
              <a:t>Lugar y fecha de expedición. </a:t>
            </a:r>
          </a:p>
          <a:p>
            <a:r>
              <a:rPr lang="es-ES_tradnl" b="1" dirty="0">
                <a:solidFill>
                  <a:schemeClr val="accent2">
                    <a:lumMod val="75000"/>
                  </a:schemeClr>
                </a:solidFill>
                <a:effectLst>
                  <a:outerShdw blurRad="38100" dist="38100" dir="2700000" algn="tl">
                    <a:srgbClr val="000000">
                      <a:alpha val="43137"/>
                    </a:srgbClr>
                  </a:outerShdw>
                </a:effectLst>
              </a:rPr>
              <a:t>II. Nombre </a:t>
            </a:r>
            <a:r>
              <a:rPr lang="es-ES_tradnl" b="1" dirty="0" smtClean="0">
                <a:solidFill>
                  <a:schemeClr val="accent2">
                    <a:lumMod val="75000"/>
                  </a:schemeClr>
                </a:solidFill>
                <a:effectLst>
                  <a:outerShdw blurRad="38100" dist="38100" dir="2700000" algn="tl">
                    <a:srgbClr val="000000">
                      <a:alpha val="43137"/>
                    </a:srgbClr>
                  </a:outerShdw>
                </a:effectLst>
              </a:rPr>
              <a:t>, domicilio y </a:t>
            </a:r>
            <a:r>
              <a:rPr lang="es-ES_tradnl" b="1" u="sng" dirty="0" smtClean="0">
                <a:solidFill>
                  <a:schemeClr val="accent2">
                    <a:lumMod val="75000"/>
                  </a:schemeClr>
                </a:solidFill>
                <a:effectLst>
                  <a:outerShdw blurRad="38100" dist="38100" dir="2700000" algn="tl">
                    <a:srgbClr val="000000">
                      <a:alpha val="43137"/>
                    </a:srgbClr>
                  </a:outerShdw>
                </a:effectLst>
              </a:rPr>
              <a:t>RFC</a:t>
            </a:r>
            <a:r>
              <a:rPr lang="es-ES_tradnl" b="1" dirty="0" smtClean="0">
                <a:solidFill>
                  <a:schemeClr val="accent2">
                    <a:lumMod val="75000"/>
                  </a:schemeClr>
                </a:solidFill>
                <a:effectLst>
                  <a:outerShdw blurRad="38100" dist="38100" dir="2700000" algn="tl">
                    <a:srgbClr val="000000">
                      <a:alpha val="43137"/>
                    </a:srgbClr>
                  </a:outerShdw>
                </a:effectLst>
              </a:rPr>
              <a:t> del </a:t>
            </a:r>
            <a:r>
              <a:rPr lang="es-ES_tradnl" b="1" dirty="0">
                <a:solidFill>
                  <a:schemeClr val="accent2">
                    <a:lumMod val="75000"/>
                  </a:schemeClr>
                </a:solidFill>
                <a:effectLst>
                  <a:outerShdw blurRad="38100" dist="38100" dir="2700000" algn="tl">
                    <a:srgbClr val="000000">
                      <a:alpha val="43137"/>
                    </a:srgbClr>
                  </a:outerShdw>
                </a:effectLst>
              </a:rPr>
              <a:t>destinatario de la </a:t>
            </a:r>
            <a:r>
              <a:rPr lang="es-ES_tradnl" b="1" dirty="0" smtClean="0">
                <a:solidFill>
                  <a:schemeClr val="accent2">
                    <a:lumMod val="75000"/>
                  </a:schemeClr>
                </a:solidFill>
                <a:effectLst>
                  <a:outerShdw blurRad="38100" dist="38100" dir="2700000" algn="tl">
                    <a:srgbClr val="000000">
                      <a:alpha val="43137"/>
                    </a:srgbClr>
                  </a:outerShdw>
                </a:effectLst>
              </a:rPr>
              <a:t>mercancía </a:t>
            </a:r>
          </a:p>
          <a:p>
            <a:r>
              <a:rPr lang="es-ES_tradnl" b="1" dirty="0" smtClean="0">
                <a:solidFill>
                  <a:schemeClr val="accent2">
                    <a:lumMod val="75000"/>
                  </a:schemeClr>
                </a:solidFill>
                <a:effectLst>
                  <a:outerShdw blurRad="38100" dist="38100" dir="2700000" algn="tl">
                    <a:srgbClr val="000000">
                      <a:alpha val="43137"/>
                    </a:srgbClr>
                  </a:outerShdw>
                </a:effectLst>
              </a:rPr>
              <a:t>III</a:t>
            </a:r>
            <a:r>
              <a:rPr lang="es-ES_tradnl" b="1" dirty="0">
                <a:solidFill>
                  <a:schemeClr val="accent2">
                    <a:lumMod val="75000"/>
                  </a:schemeClr>
                </a:solidFill>
                <a:effectLst>
                  <a:outerShdw blurRad="38100" dist="38100" dir="2700000" algn="tl">
                    <a:srgbClr val="000000">
                      <a:alpha val="43137"/>
                    </a:srgbClr>
                  </a:outerShdw>
                </a:effectLst>
              </a:rPr>
              <a:t>. La descripción comercial detallada de las mercancías y la especificación de ellas en cuanto a clase, cantidad de unidades, números de identificación, cuando éstos existan, así como los valores unitario y total de la factura que ampare las mercancías contenidas en la misma. </a:t>
            </a:r>
            <a:endParaRPr lang="es-ES_tradnl" b="1" dirty="0" smtClean="0">
              <a:solidFill>
                <a:schemeClr val="accent2">
                  <a:lumMod val="75000"/>
                </a:schemeClr>
              </a:solidFill>
              <a:effectLst>
                <a:outerShdw blurRad="38100" dist="38100" dir="2700000" algn="tl">
                  <a:srgbClr val="000000">
                    <a:alpha val="43137"/>
                  </a:srgbClr>
                </a:outerShdw>
              </a:effectLst>
            </a:endParaRPr>
          </a:p>
          <a:p>
            <a:r>
              <a:rPr lang="es-ES_tradnl" b="1" dirty="0" smtClean="0">
                <a:solidFill>
                  <a:schemeClr val="accent2">
                    <a:lumMod val="75000"/>
                  </a:schemeClr>
                </a:solidFill>
                <a:effectLst>
                  <a:outerShdw blurRad="38100" dist="38100" dir="2700000" algn="tl">
                    <a:srgbClr val="000000">
                      <a:alpha val="43137"/>
                    </a:srgbClr>
                  </a:outerShdw>
                </a:effectLst>
              </a:rPr>
              <a:t>IV</a:t>
            </a:r>
            <a:r>
              <a:rPr lang="es-ES_tradnl" b="1" dirty="0">
                <a:solidFill>
                  <a:schemeClr val="accent2">
                    <a:lumMod val="75000"/>
                  </a:schemeClr>
                </a:solidFill>
                <a:effectLst>
                  <a:outerShdw blurRad="38100" dist="38100" dir="2700000" algn="tl">
                    <a:srgbClr val="000000">
                      <a:alpha val="43137"/>
                    </a:srgbClr>
                  </a:outerShdw>
                </a:effectLst>
              </a:rPr>
              <a:t>. Nombre ,</a:t>
            </a:r>
            <a:r>
              <a:rPr lang="es-ES_tradnl" b="1" dirty="0" smtClean="0">
                <a:solidFill>
                  <a:schemeClr val="accent2">
                    <a:lumMod val="75000"/>
                  </a:schemeClr>
                </a:solidFill>
                <a:effectLst>
                  <a:outerShdw blurRad="38100" dist="38100" dir="2700000" algn="tl">
                    <a:srgbClr val="000000">
                      <a:alpha val="43137"/>
                    </a:srgbClr>
                  </a:outerShdw>
                </a:effectLst>
              </a:rPr>
              <a:t>domicilio y </a:t>
            </a:r>
            <a:r>
              <a:rPr lang="es-ES_tradnl" b="1" u="sng" dirty="0" smtClean="0">
                <a:solidFill>
                  <a:schemeClr val="accent2">
                    <a:lumMod val="75000"/>
                  </a:schemeClr>
                </a:solidFill>
                <a:effectLst>
                  <a:outerShdw blurRad="38100" dist="38100" dir="2700000" algn="tl">
                    <a:srgbClr val="000000">
                      <a:alpha val="43137"/>
                    </a:srgbClr>
                  </a:outerShdw>
                </a:effectLst>
              </a:rPr>
              <a:t>RFC o número de identificación fiscal del </a:t>
            </a:r>
            <a:r>
              <a:rPr lang="es-ES_tradnl" b="1" dirty="0">
                <a:solidFill>
                  <a:schemeClr val="accent2">
                    <a:lumMod val="75000"/>
                  </a:schemeClr>
                </a:solidFill>
                <a:effectLst>
                  <a:outerShdw blurRad="38100" dist="38100" dir="2700000" algn="tl">
                    <a:srgbClr val="000000">
                      <a:alpha val="43137"/>
                    </a:srgbClr>
                  </a:outerShdw>
                </a:effectLst>
              </a:rPr>
              <a:t>proveedor o vendedor. </a:t>
            </a:r>
          </a:p>
          <a:p>
            <a:r>
              <a:rPr lang="es-ES_tradnl" b="1" dirty="0">
                <a:solidFill>
                  <a:schemeClr val="accent2">
                    <a:lumMod val="75000"/>
                  </a:schemeClr>
                </a:solidFill>
                <a:effectLst>
                  <a:outerShdw blurRad="38100" dist="38100" dir="2700000" algn="tl">
                    <a:srgbClr val="000000">
                      <a:alpha val="43137"/>
                    </a:srgbClr>
                  </a:outerShdw>
                </a:effectLst>
              </a:rPr>
              <a:t>V. Nombre </a:t>
            </a:r>
            <a:r>
              <a:rPr lang="es-ES_tradnl" b="1" dirty="0" smtClean="0">
                <a:solidFill>
                  <a:schemeClr val="accent2">
                    <a:lumMod val="75000"/>
                  </a:schemeClr>
                </a:solidFill>
                <a:effectLst>
                  <a:outerShdw blurRad="38100" dist="38100" dir="2700000" algn="tl">
                    <a:srgbClr val="000000">
                      <a:alpha val="43137"/>
                    </a:srgbClr>
                  </a:outerShdw>
                </a:effectLst>
              </a:rPr>
              <a:t>, domicilio  y </a:t>
            </a:r>
            <a:r>
              <a:rPr lang="es-ES_tradnl" b="1" u="sng" dirty="0" smtClean="0">
                <a:solidFill>
                  <a:schemeClr val="accent2">
                    <a:lumMod val="75000"/>
                  </a:schemeClr>
                </a:solidFill>
                <a:effectLst>
                  <a:outerShdw blurRad="38100" dist="38100" dir="2700000" algn="tl">
                    <a:srgbClr val="000000">
                      <a:alpha val="43137"/>
                    </a:srgbClr>
                  </a:outerShdw>
                </a:effectLst>
              </a:rPr>
              <a:t>RFC </a:t>
            </a:r>
            <a:r>
              <a:rPr lang="es-ES_tradnl" b="1" dirty="0" smtClean="0">
                <a:solidFill>
                  <a:schemeClr val="accent2">
                    <a:lumMod val="75000"/>
                  </a:schemeClr>
                </a:solidFill>
                <a:effectLst>
                  <a:outerShdw blurRad="38100" dist="38100" dir="2700000" algn="tl">
                    <a:srgbClr val="000000">
                      <a:alpha val="43137"/>
                    </a:srgbClr>
                  </a:outerShdw>
                </a:effectLst>
              </a:rPr>
              <a:t>del </a:t>
            </a:r>
            <a:r>
              <a:rPr lang="es-ES_tradnl" b="1" dirty="0">
                <a:solidFill>
                  <a:schemeClr val="accent2">
                    <a:lumMod val="75000"/>
                  </a:schemeClr>
                </a:solidFill>
                <a:effectLst>
                  <a:outerShdw blurRad="38100" dist="38100" dir="2700000" algn="tl">
                    <a:srgbClr val="000000">
                      <a:alpha val="43137"/>
                    </a:srgbClr>
                  </a:outerShdw>
                </a:effectLst>
              </a:rPr>
              <a:t>comprador cuando sea distinto del destinatario. </a:t>
            </a:r>
          </a:p>
          <a:p>
            <a:r>
              <a:rPr lang="es-ES_tradnl" b="1" dirty="0">
                <a:solidFill>
                  <a:schemeClr val="accent2">
                    <a:lumMod val="75000"/>
                  </a:schemeClr>
                </a:solidFill>
                <a:effectLst>
                  <a:outerShdw blurRad="38100" dist="38100" dir="2700000" algn="tl">
                    <a:srgbClr val="000000">
                      <a:alpha val="43137"/>
                    </a:srgbClr>
                  </a:outerShdw>
                </a:effectLst>
              </a:rPr>
              <a:t>VI. Número de factura o de identificación del documento que exprese el valor comercial de las mercancías.</a:t>
            </a:r>
          </a:p>
          <a:p>
            <a:pPr algn="just"/>
            <a:endParaRPr lang="en-US"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r>
              <a:rPr lang="es-ES_tradnl" dirty="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endParaRPr>
          </a:p>
        </p:txBody>
      </p:sp>
    </p:spTree>
    <p:extLst>
      <p:ext uri="{BB962C8B-B14F-4D97-AF65-F5344CB8AC3E}">
        <p14:creationId xmlns:p14="http://schemas.microsoft.com/office/powerpoint/2010/main" val="2108533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340197"/>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1.9.15. </a:t>
            </a:r>
          </a:p>
          <a:p>
            <a:pPr algn="just"/>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transmisión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hacer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previo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mercancías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puede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efectuar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contribuyente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FIEL, o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sellos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digitales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caso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persona moral o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bien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apoderado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aduanal</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agente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aduanal</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incluso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mandatario</a:t>
            </a:r>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Cualquier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declaratoria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adicional</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factura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incluirse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transmisión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COVE.</a:t>
            </a: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Este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mismo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procedimiento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seguirse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rectificaciones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pedimentos</a:t>
            </a:r>
            <a:endParaRPr lang="en-US"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r>
              <a:rPr lang="es-ES_tradnl" dirty="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endParaRPr>
          </a:p>
        </p:txBody>
      </p:sp>
    </p:spTree>
    <p:extLst>
      <p:ext uri="{BB962C8B-B14F-4D97-AF65-F5344CB8AC3E}">
        <p14:creationId xmlns:p14="http://schemas.microsoft.com/office/powerpoint/2010/main" val="261291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155531"/>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1.9.16.</a:t>
            </a:r>
          </a:p>
          <a:p>
            <a:pPr marL="285750" indent="-285750" algn="just">
              <a:buFont typeface="Arial" pitchFamily="34" charset="0"/>
              <a:buChar char="•"/>
            </a:pPr>
            <a:endParaRPr lang="en-US"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pedimentos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consolidados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los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agentes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apoderados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aduanales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transmitir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Ventanilla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Digital los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datos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contenidos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facturas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conforme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3.1.5 y los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números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e-document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correspondientes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los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documentos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comprueben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cumplimiento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regulaciones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restricciones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arancelarias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transmisión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información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antes del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aduanero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la FIEL del A.A.</a:t>
            </a: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Puede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realizarse</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incluso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conducto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mandatario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Ag. Ad. </a:t>
            </a:r>
          </a:p>
          <a:p>
            <a:pPr marL="285750" indent="-285750" algn="just">
              <a:buFont typeface="Arial" pitchFamily="34" charset="0"/>
              <a:buChar char="•"/>
            </a:pPr>
            <a:endParaRPr lang="en-US"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Los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datos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requeridos</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artículo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58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fr.</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II, d), e),f), g) y h) del RLA se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plasman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Impresión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Simplificada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Pedimento</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ya</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 se </a:t>
            </a:r>
            <a:r>
              <a:rPr lang="en-US"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transmiten</a:t>
            </a:r>
            <a:r>
              <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V.U.</a:t>
            </a:r>
          </a:p>
          <a:p>
            <a:pPr algn="just"/>
            <a:endParaRPr lang="en-US"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380829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87853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KaiTi" pitchFamily="49" charset="-122"/>
              </a:rPr>
              <a:t>Regla</a:t>
            </a:r>
            <a:r>
              <a:rPr lang="en-US" b="1" dirty="0" smtClean="0">
                <a:solidFill>
                  <a:schemeClr val="accent2">
                    <a:lumMod val="75000"/>
                  </a:schemeClr>
                </a:solidFill>
                <a:effectLst>
                  <a:outerShdw blurRad="38100" dist="38100" dir="2700000" algn="tl">
                    <a:srgbClr val="000000">
                      <a:alpha val="43137"/>
                    </a:srgbClr>
                  </a:outerShdw>
                </a:effectLst>
                <a:ea typeface="KaiTi" pitchFamily="49" charset="-122"/>
              </a:rPr>
              <a:t> 1.9.17.</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datos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contenidos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en el COVE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pueden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retransmitirse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tantas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veces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como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sea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necesario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antes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activar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M.S.A.,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conservando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mismo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número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del COVE.</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Una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vez</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activado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M.S.A.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deberá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generar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nuevo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COVE,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además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pago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multa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correspondiente</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salvo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que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se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trate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cumplimiento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espontáneo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presentar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pedimento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rectificación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(no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especifica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cuál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multa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pero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aplicaría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art. 185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fr.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I.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L.A.), </a:t>
            </a: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No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puede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retransmisión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del COVE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durante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R.A., S.R.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durante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ejercicio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facultades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comprobación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Sólo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el Ag</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Ad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o el Ap. Ad..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puede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retransmisión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de COVE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utilizados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pedimentos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consolidados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Kalinga" pitchFamily="34" charset="0"/>
              </a:rPr>
              <a:t>.</a:t>
            </a:r>
          </a:p>
        </p:txBody>
      </p:sp>
    </p:spTree>
    <p:extLst>
      <p:ext uri="{BB962C8B-B14F-4D97-AF65-F5344CB8AC3E}">
        <p14:creationId xmlns:p14="http://schemas.microsoft.com/office/powerpoint/2010/main" val="254447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30887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3.1.6</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Cuando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presenten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facturas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emitidas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un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exportador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ubicado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fuera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territorio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los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teritorios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los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países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con los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se ha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firmado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un TLC,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contengan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una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declaración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origen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no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será</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necesario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anexarla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pedimento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siempre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cuando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incluya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transmisión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del COVE. </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autoridad</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puede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requerir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los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documentos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en los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consten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tales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declaratorias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cotejo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a:t>
            </a:r>
          </a:p>
        </p:txBody>
      </p:sp>
    </p:spTree>
    <p:extLst>
      <p:ext uri="{BB962C8B-B14F-4D97-AF65-F5344CB8AC3E}">
        <p14:creationId xmlns:p14="http://schemas.microsoft.com/office/powerpoint/2010/main" val="109516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862870"/>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 3.1.30</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i="1" dirty="0" smtClean="0">
                <a:solidFill>
                  <a:schemeClr val="accent2">
                    <a:lumMod val="75000"/>
                  </a:schemeClr>
                </a:solidFill>
                <a:effectLst>
                  <a:outerShdw blurRad="38100" dist="38100" dir="2700000" algn="tl">
                    <a:srgbClr val="000000">
                      <a:alpha val="43137"/>
                    </a:srgbClr>
                  </a:outerShdw>
                </a:effectLst>
              </a:rPr>
              <a:t>Para </a:t>
            </a:r>
            <a:r>
              <a:rPr lang="es-ES_tradnl" i="1" dirty="0">
                <a:solidFill>
                  <a:schemeClr val="accent2">
                    <a:lumMod val="75000"/>
                  </a:schemeClr>
                </a:solidFill>
                <a:effectLst>
                  <a:outerShdw blurRad="38100" dist="38100" dir="2700000" algn="tl">
                    <a:srgbClr val="000000">
                      <a:alpha val="43137"/>
                    </a:srgbClr>
                  </a:outerShdw>
                </a:effectLst>
              </a:rPr>
              <a:t>los efectos de los artículos 1o., 35, 36, penúltimo párrafo, 37, 38, 89 y 90 de </a:t>
            </a:r>
            <a:r>
              <a:rPr lang="es-ES_tradnl" i="1" dirty="0" smtClean="0">
                <a:solidFill>
                  <a:schemeClr val="accent2">
                    <a:lumMod val="75000"/>
                  </a:schemeClr>
                </a:solidFill>
                <a:effectLst>
                  <a:outerShdw blurRad="38100" dist="38100" dir="2700000" algn="tl">
                    <a:srgbClr val="000000">
                      <a:alpha val="43137"/>
                    </a:srgbClr>
                  </a:outerShdw>
                </a:effectLst>
              </a:rPr>
              <a:t>la </a:t>
            </a:r>
            <a:r>
              <a:rPr lang="es-ES_tradnl" i="1" dirty="0">
                <a:solidFill>
                  <a:schemeClr val="accent2">
                    <a:lumMod val="75000"/>
                  </a:schemeClr>
                </a:solidFill>
                <a:effectLst>
                  <a:outerShdw blurRad="38100" dist="38100" dir="2700000" algn="tl">
                    <a:srgbClr val="000000">
                      <a:alpha val="43137"/>
                    </a:srgbClr>
                  </a:outerShdw>
                </a:effectLst>
              </a:rPr>
              <a:t>Ley, así como 58 y 121 de su Reglamento, los documentos que deban presentarse junto con las mercancías para su despacho, para acreditar el cumplimiento de regulaciones y restricciones no arancelarias, </a:t>
            </a:r>
            <a:r>
              <a:rPr lang="es-ES_tradnl" i="1" dirty="0" err="1">
                <a:solidFill>
                  <a:schemeClr val="accent2">
                    <a:lumMod val="75000"/>
                  </a:schemeClr>
                </a:solidFill>
                <a:effectLst>
                  <a:outerShdw blurRad="38100" dist="38100" dir="2700000" algn="tl">
                    <a:srgbClr val="000000">
                      <a:alpha val="43137"/>
                    </a:srgbClr>
                  </a:outerShdw>
                </a:effectLst>
              </a:rPr>
              <a:t>NOM’s</a:t>
            </a:r>
            <a:r>
              <a:rPr lang="es-ES_tradnl" i="1" dirty="0">
                <a:solidFill>
                  <a:schemeClr val="accent2">
                    <a:lumMod val="75000"/>
                  </a:schemeClr>
                </a:solidFill>
                <a:effectLst>
                  <a:outerShdw blurRad="38100" dist="38100" dir="2700000" algn="tl">
                    <a:srgbClr val="000000">
                      <a:alpha val="43137"/>
                    </a:srgbClr>
                  </a:outerShdw>
                </a:effectLst>
              </a:rPr>
              <a:t> y de las demás obligaciones establecidas en esta Ley para cada régimen aduanero y por los demás ordenamientos que regulan la entrada y salida de mercancías del territorio nacional, se </a:t>
            </a:r>
            <a:r>
              <a:rPr lang="es-ES_tradnl" sz="2400" i="1" u="sng" dirty="0" smtClean="0">
                <a:solidFill>
                  <a:schemeClr val="accent2">
                    <a:lumMod val="75000"/>
                  </a:schemeClr>
                </a:solidFill>
                <a:effectLst>
                  <a:outerShdw blurRad="38100" dist="38100" dir="2700000" algn="tl">
                    <a:srgbClr val="000000">
                      <a:alpha val="43137"/>
                    </a:srgbClr>
                  </a:outerShdw>
                </a:effectLst>
              </a:rPr>
              <a:t>deberán</a:t>
            </a:r>
            <a:r>
              <a:rPr lang="es-ES_tradnl" sz="2400" i="1" dirty="0" smtClean="0">
                <a:solidFill>
                  <a:schemeClr val="accent2">
                    <a:lumMod val="75000"/>
                  </a:schemeClr>
                </a:solidFill>
                <a:effectLst>
                  <a:outerShdw blurRad="38100" dist="38100" dir="2700000" algn="tl">
                    <a:srgbClr val="000000">
                      <a:alpha val="43137"/>
                    </a:srgbClr>
                  </a:outerShdw>
                </a:effectLst>
              </a:rPr>
              <a:t> </a:t>
            </a:r>
            <a:r>
              <a:rPr lang="es-ES_tradnl" i="1" dirty="0" smtClean="0">
                <a:solidFill>
                  <a:schemeClr val="accent2">
                    <a:lumMod val="75000"/>
                  </a:schemeClr>
                </a:solidFill>
                <a:effectLst>
                  <a:outerShdw blurRad="38100" dist="38100" dir="2700000" algn="tl">
                    <a:srgbClr val="000000">
                      <a:alpha val="43137"/>
                    </a:srgbClr>
                  </a:outerShdw>
                </a:effectLst>
              </a:rPr>
              <a:t>cumplir </a:t>
            </a:r>
            <a:r>
              <a:rPr lang="es-ES_tradnl" i="1" dirty="0">
                <a:solidFill>
                  <a:schemeClr val="accent2">
                    <a:lumMod val="75000"/>
                  </a:schemeClr>
                </a:solidFill>
                <a:effectLst>
                  <a:outerShdw blurRad="38100" dist="38100" dir="2700000" algn="tl">
                    <a:srgbClr val="000000">
                      <a:alpha val="43137"/>
                    </a:srgbClr>
                  </a:outerShdw>
                </a:effectLst>
              </a:rPr>
              <a:t>de conformidad con las normas jurídicas emitidas al efecto por las autoridades competentes, en forma electrónica o mediante su envío en forma digital al sistema electrónico aduanero a través de la Ventanilla Digital, salvo el documento que exprese el valor de las mercancías conforme a la regla 3.1.5</a:t>
            </a:r>
            <a:r>
              <a:rPr lang="es-ES_tradnl" dirty="0">
                <a:solidFill>
                  <a:schemeClr val="accent2">
                    <a:lumMod val="75000"/>
                  </a:schemeClr>
                </a:solidFill>
              </a:rPr>
              <a:t>. </a:t>
            </a:r>
          </a:p>
        </p:txBody>
      </p:sp>
    </p:spTree>
    <p:extLst>
      <p:ext uri="{BB962C8B-B14F-4D97-AF65-F5344CB8AC3E}">
        <p14:creationId xmlns:p14="http://schemas.microsoft.com/office/powerpoint/2010/main" val="264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155531"/>
          </a:xfrm>
          <a:prstGeom prst="rect">
            <a:avLst/>
          </a:prstGeom>
          <a:noFill/>
        </p:spPr>
        <p:txBody>
          <a:bodyPr wrap="square" rtlCol="0">
            <a:spAutoFit/>
          </a:bodyPr>
          <a:lstStyle/>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r>
              <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REGLAS RELACIONADAS CON EL DESPACHO ADUANERO.</a:t>
            </a:r>
          </a:p>
          <a:p>
            <a:pPr marL="285750" indent="-285750" algn="just">
              <a:buFont typeface="Arial" pitchFamily="34" charset="0"/>
              <a:buChar char="•"/>
            </a:pPr>
            <a:endParaRPr lang="en-US" sz="40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742950" lvl="1" indent="-285750">
              <a:buFont typeface="Arial" pitchFamily="34" charset="0"/>
              <a:buChar char="•"/>
            </a:pPr>
            <a:r>
              <a:rPr lang="en-US" sz="32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B) MECANISMO DE SELECCION  		    AUTOMATIZADO</a:t>
            </a:r>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1665878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601533"/>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3.1.17</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relaciona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cambio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nombre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Anexo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14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RCGMCE a:</a:t>
            </a:r>
          </a:p>
          <a:p>
            <a:endParaRPr lang="es-ES_tradnl" b="1" dirty="0" smtClean="0">
              <a:solidFill>
                <a:schemeClr val="accent2">
                  <a:lumMod val="75000"/>
                </a:schemeClr>
              </a:solidFill>
              <a:effectLst>
                <a:outerShdw blurRad="38100" dist="38100" dir="2700000" algn="tl">
                  <a:srgbClr val="000000">
                    <a:alpha val="43137"/>
                  </a:srgbClr>
                </a:outerShdw>
              </a:effectLst>
            </a:endParaRPr>
          </a:p>
          <a:p>
            <a:r>
              <a:rPr lang="es-ES_tradnl" b="1" dirty="0" smtClean="0">
                <a:solidFill>
                  <a:schemeClr val="accent2">
                    <a:lumMod val="75000"/>
                  </a:schemeClr>
                </a:solidFill>
                <a:effectLst>
                  <a:outerShdw blurRad="38100" dist="38100" dir="2700000" algn="tl">
                    <a:srgbClr val="000000">
                      <a:alpha val="43137"/>
                    </a:srgbClr>
                  </a:outerShdw>
                </a:effectLst>
              </a:rPr>
              <a:t>     ‘’Aduanas </a:t>
            </a:r>
            <a:r>
              <a:rPr lang="es-ES_tradnl" b="1" dirty="0">
                <a:solidFill>
                  <a:schemeClr val="accent2">
                    <a:lumMod val="75000"/>
                  </a:schemeClr>
                </a:solidFill>
                <a:effectLst>
                  <a:outerShdw blurRad="38100" dist="38100" dir="2700000" algn="tl">
                    <a:srgbClr val="000000">
                      <a:alpha val="43137"/>
                    </a:srgbClr>
                  </a:outerShdw>
                </a:effectLst>
              </a:rPr>
              <a:t>y sus secciones aduaneras en las que se activará el mecanismo  </a:t>
            </a:r>
            <a:r>
              <a:rPr lang="es-ES_tradnl" b="1" dirty="0" smtClean="0">
                <a:solidFill>
                  <a:schemeClr val="accent2">
                    <a:lumMod val="75000"/>
                  </a:schemeClr>
                </a:solidFill>
                <a:effectLst>
                  <a:outerShdw blurRad="38100" dist="38100" dir="2700000" algn="tl">
                    <a:srgbClr val="000000">
                      <a:alpha val="43137"/>
                    </a:srgbClr>
                  </a:outerShdw>
                </a:effectLst>
              </a:rPr>
              <a:t>    </a:t>
            </a:r>
          </a:p>
          <a:p>
            <a:r>
              <a:rPr lang="es-ES_tradnl" b="1" dirty="0">
                <a:solidFill>
                  <a:schemeClr val="accent2">
                    <a:lumMod val="75000"/>
                  </a:schemeClr>
                </a:solidFill>
                <a:effectLst>
                  <a:outerShdw blurRad="38100" dist="38100" dir="2700000" algn="tl">
                    <a:srgbClr val="000000">
                      <a:alpha val="43137"/>
                    </a:srgbClr>
                  </a:outerShdw>
                </a:effectLst>
              </a:rPr>
              <a:t> </a:t>
            </a:r>
            <a:r>
              <a:rPr lang="es-ES_tradnl" b="1" dirty="0" smtClean="0">
                <a:solidFill>
                  <a:schemeClr val="accent2">
                    <a:lumMod val="75000"/>
                  </a:schemeClr>
                </a:solidFill>
                <a:effectLst>
                  <a:outerShdw blurRad="38100" dist="38100" dir="2700000" algn="tl">
                    <a:srgbClr val="000000">
                      <a:alpha val="43137"/>
                    </a:srgbClr>
                  </a:outerShdw>
                </a:effectLst>
              </a:rPr>
              <a:t>     de selección automatizado conforme </a:t>
            </a:r>
            <a:r>
              <a:rPr lang="es-ES_tradnl" b="1" dirty="0">
                <a:solidFill>
                  <a:schemeClr val="accent2">
                    <a:lumMod val="75000"/>
                  </a:schemeClr>
                </a:solidFill>
                <a:effectLst>
                  <a:outerShdw blurRad="38100" dist="38100" dir="2700000" algn="tl">
                    <a:srgbClr val="000000">
                      <a:alpha val="43137"/>
                    </a:srgbClr>
                  </a:outerShdw>
                </a:effectLst>
              </a:rPr>
              <a:t>la regla 3.1.17</a:t>
            </a:r>
            <a:r>
              <a:rPr lang="es-ES_tradnl" b="1" dirty="0" smtClean="0">
                <a:solidFill>
                  <a:schemeClr val="accent2">
                    <a:lumMod val="75000"/>
                  </a:schemeClr>
                </a:solidFill>
                <a:effectLst>
                  <a:outerShdw blurRad="38100" dist="38100" dir="2700000" algn="tl">
                    <a:srgbClr val="000000">
                      <a:alpha val="43137"/>
                    </a:srgbClr>
                  </a:outerShdw>
                </a:effectLst>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rPr>
              <a:t>Representa</a:t>
            </a:r>
            <a:r>
              <a:rPr lang="en-US" b="1" dirty="0" smtClean="0">
                <a:solidFill>
                  <a:schemeClr val="accent2">
                    <a:lumMod val="75000"/>
                  </a:schemeClr>
                </a:solidFill>
                <a:effectLst>
                  <a:outerShdw blurRad="38100" dist="38100" dir="2700000" algn="tl">
                    <a:srgbClr val="000000">
                      <a:alpha val="43137"/>
                    </a:srgbClr>
                  </a:outerShdw>
                </a:effectLst>
              </a:rPr>
              <a:t> el </a:t>
            </a:r>
            <a:r>
              <a:rPr lang="en-US" b="1" dirty="0" err="1" smtClean="0">
                <a:solidFill>
                  <a:schemeClr val="accent2">
                    <a:lumMod val="75000"/>
                  </a:schemeClr>
                </a:solidFill>
                <a:effectLst>
                  <a:outerShdw blurRad="38100" dist="38100" dir="2700000" algn="tl">
                    <a:srgbClr val="000000">
                      <a:alpha val="43137"/>
                    </a:srgbClr>
                  </a:outerShdw>
                </a:effectLst>
              </a:rPr>
              <a:t>regreso</a:t>
            </a:r>
            <a:r>
              <a:rPr lang="en-US" b="1" dirty="0" smtClean="0">
                <a:solidFill>
                  <a:schemeClr val="accent2">
                    <a:lumMod val="75000"/>
                  </a:schemeClr>
                </a:solidFill>
                <a:effectLst>
                  <a:outerShdw blurRad="38100" dist="38100" dir="2700000" algn="tl">
                    <a:srgbClr val="000000">
                      <a:alpha val="43137"/>
                    </a:srgbClr>
                  </a:outerShdw>
                </a:effectLst>
              </a:rPr>
              <a:t> del </a:t>
            </a:r>
            <a:r>
              <a:rPr lang="en-US" b="1" dirty="0" err="1" smtClean="0">
                <a:solidFill>
                  <a:schemeClr val="accent2">
                    <a:lumMod val="75000"/>
                  </a:schemeClr>
                </a:solidFill>
                <a:effectLst>
                  <a:outerShdw blurRad="38100" dist="38100" dir="2700000" algn="tl">
                    <a:srgbClr val="000000">
                      <a:alpha val="43137"/>
                    </a:srgbClr>
                  </a:outerShdw>
                </a:effectLst>
              </a:rPr>
              <a:t>segundo</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reconocimiento</a:t>
            </a:r>
            <a:r>
              <a:rPr lang="en-US" b="1" dirty="0" smtClean="0">
                <a:solidFill>
                  <a:schemeClr val="accent2">
                    <a:lumMod val="75000"/>
                  </a:schemeClr>
                </a:solidFill>
                <a:effectLst>
                  <a:outerShdw blurRad="38100" dist="38100" dir="2700000" algn="tl">
                    <a:srgbClr val="000000">
                      <a:alpha val="43137"/>
                    </a:srgbClr>
                  </a:outerShdw>
                </a:effectLst>
              </a:rPr>
              <a:t> en 17 de </a:t>
            </a:r>
            <a:r>
              <a:rPr lang="en-US" b="1" dirty="0" err="1" smtClean="0">
                <a:solidFill>
                  <a:schemeClr val="accent2">
                    <a:lumMod val="75000"/>
                  </a:schemeClr>
                </a:solidFill>
                <a:effectLst>
                  <a:outerShdw blurRad="38100" dist="38100" dir="2700000" algn="tl">
                    <a:srgbClr val="000000">
                      <a:alpha val="43137"/>
                    </a:srgbClr>
                  </a:outerShdw>
                </a:effectLst>
              </a:rPr>
              <a:t>las</a:t>
            </a:r>
            <a:r>
              <a:rPr lang="en-US" b="1" dirty="0" smtClean="0">
                <a:solidFill>
                  <a:schemeClr val="accent2">
                    <a:lumMod val="75000"/>
                  </a:schemeClr>
                </a:solidFill>
                <a:effectLst>
                  <a:outerShdw blurRad="38100" dist="38100" dir="2700000" algn="tl">
                    <a:srgbClr val="000000">
                      <a:alpha val="43137"/>
                    </a:srgbClr>
                  </a:outerShdw>
                </a:effectLst>
              </a:rPr>
              <a:t> 49 </a:t>
            </a:r>
            <a:r>
              <a:rPr lang="en-US" b="1" dirty="0" err="1" smtClean="0">
                <a:solidFill>
                  <a:schemeClr val="accent2">
                    <a:lumMod val="75000"/>
                  </a:schemeClr>
                </a:solidFill>
                <a:effectLst>
                  <a:outerShdw blurRad="38100" dist="38100" dir="2700000" algn="tl">
                    <a:srgbClr val="000000">
                      <a:alpha val="43137"/>
                    </a:srgbClr>
                  </a:outerShdw>
                </a:effectLst>
              </a:rPr>
              <a:t>aduanas</a:t>
            </a:r>
            <a:r>
              <a:rPr lang="en-US" b="1" dirty="0" smtClean="0">
                <a:solidFill>
                  <a:schemeClr val="accent2">
                    <a:lumMod val="75000"/>
                  </a:schemeClr>
                </a:solidFill>
                <a:effectLst>
                  <a:outerShdw blurRad="38100" dist="38100" dir="2700000" algn="tl">
                    <a:srgbClr val="000000">
                      <a:alpha val="43137"/>
                    </a:srgbClr>
                  </a:outerShdw>
                </a:effectLst>
              </a:rPr>
              <a:t> del </a:t>
            </a:r>
            <a:r>
              <a:rPr lang="en-US" b="1" dirty="0" err="1" smtClean="0">
                <a:solidFill>
                  <a:schemeClr val="accent2">
                    <a:lumMod val="75000"/>
                  </a:schemeClr>
                </a:solidFill>
                <a:effectLst>
                  <a:outerShdw blurRad="38100" dist="38100" dir="2700000" algn="tl">
                    <a:srgbClr val="000000">
                      <a:alpha val="43137"/>
                    </a:srgbClr>
                  </a:outerShdw>
                </a:effectLst>
              </a:rPr>
              <a:t>país</a:t>
            </a:r>
            <a:r>
              <a:rPr lang="en-US" b="1" dirty="0" smtClean="0">
                <a:solidFill>
                  <a:schemeClr val="accent2">
                    <a:lumMod val="75000"/>
                  </a:schemeClr>
                </a:solidFill>
                <a:effectLst>
                  <a:outerShdw blurRad="38100" dist="38100" dir="2700000" algn="tl">
                    <a:srgbClr val="000000">
                      <a:alpha val="43137"/>
                    </a:srgbClr>
                  </a:outerShdw>
                </a:effectLst>
              </a:rPr>
              <a:t>:</a:t>
            </a:r>
          </a:p>
          <a:p>
            <a:pPr algn="just"/>
            <a:endParaRPr lang="en-US" b="1" dirty="0" smtClean="0">
              <a:solidFill>
                <a:schemeClr val="accent2">
                  <a:lumMod val="75000"/>
                </a:schemeClr>
              </a:solidFill>
              <a:effectLst>
                <a:outerShdw blurRad="38100" dist="38100" dir="2700000" algn="tl">
                  <a:srgbClr val="000000">
                    <a:alpha val="43137"/>
                  </a:srgbClr>
                </a:outerShdw>
              </a:effectLst>
            </a:endParaRPr>
          </a:p>
          <a:p>
            <a:pPr algn="just"/>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err="1" smtClean="0">
                <a:solidFill>
                  <a:schemeClr val="accent2">
                    <a:lumMod val="75000"/>
                  </a:schemeClr>
                </a:solidFill>
                <a:effectLst>
                  <a:outerShdw blurRad="38100" dist="38100" dir="2700000" algn="tl">
                    <a:srgbClr val="000000">
                      <a:alpha val="43137"/>
                    </a:srgbClr>
                  </a:outerShdw>
                </a:effectLst>
              </a:rPr>
              <a:t>Subteniente</a:t>
            </a:r>
            <a:r>
              <a:rPr lang="en-US" b="1" u="sng" dirty="0" smtClean="0">
                <a:solidFill>
                  <a:schemeClr val="accent2">
                    <a:lumMod val="75000"/>
                  </a:schemeClr>
                </a:solidFill>
                <a:effectLst>
                  <a:outerShdw blurRad="38100" dist="38100" dir="2700000" algn="tl">
                    <a:srgbClr val="000000">
                      <a:alpha val="43137"/>
                    </a:srgbClr>
                  </a:outerShdw>
                </a:effectLst>
              </a:rPr>
              <a:t> López, Ciudad Juárez </a:t>
            </a:r>
            <a:r>
              <a:rPr lang="en-US" b="1" dirty="0" smtClean="0">
                <a:solidFill>
                  <a:schemeClr val="accent2">
                    <a:lumMod val="75000"/>
                  </a:schemeClr>
                </a:solidFill>
                <a:effectLst>
                  <a:outerShdw blurRad="38100" dist="38100" dir="2700000" algn="tl">
                    <a:srgbClr val="000000">
                      <a:alpha val="43137"/>
                    </a:srgbClr>
                  </a:outerShdw>
                </a:effectLst>
              </a:rPr>
              <a:t>(S.A. Puente Int. Zaragoza-      </a:t>
            </a:r>
          </a:p>
          <a:p>
            <a:pPr algn="just"/>
            <a:r>
              <a:rPr lang="en-US" b="1" dirty="0">
                <a:solidFill>
                  <a:schemeClr val="accent2">
                    <a:lumMod val="75000"/>
                  </a:schemeClr>
                </a:solidFill>
                <a:effectLst>
                  <a:outerShdw blurRad="38100" dist="38100" dir="2700000" algn="tl">
                    <a:srgbClr val="000000">
                      <a:alpha val="43137"/>
                    </a:srgbClr>
                  </a:outerShdw>
                </a:effectLst>
              </a:rPr>
              <a:t> </a:t>
            </a:r>
            <a:r>
              <a:rPr lang="en-US" b="1" dirty="0" smtClean="0">
                <a:solidFill>
                  <a:schemeClr val="accent2">
                    <a:lumMod val="75000"/>
                  </a:schemeClr>
                </a:solidFill>
                <a:effectLst>
                  <a:outerShdw blurRad="38100" dist="38100" dir="2700000" algn="tl">
                    <a:srgbClr val="000000">
                      <a:alpha val="43137"/>
                    </a:srgbClr>
                  </a:outerShdw>
                </a:effectLst>
              </a:rPr>
              <a:t>     Isleta y San </a:t>
            </a:r>
            <a:r>
              <a:rPr lang="en-US" b="1" dirty="0" err="1" smtClean="0">
                <a:solidFill>
                  <a:schemeClr val="accent2">
                    <a:lumMod val="75000"/>
                  </a:schemeClr>
                </a:solidFill>
                <a:effectLst>
                  <a:outerShdw blurRad="38100" dist="38100" dir="2700000" algn="tl">
                    <a:srgbClr val="000000">
                      <a:alpha val="43137"/>
                    </a:srgbClr>
                  </a:outerShdw>
                </a:effectLst>
              </a:rPr>
              <a:t>Jerónimo</a:t>
            </a:r>
            <a:r>
              <a:rPr lang="en-US" b="1" dirty="0" smtClean="0">
                <a:solidFill>
                  <a:schemeClr val="accent2">
                    <a:lumMod val="75000"/>
                  </a:schemeClr>
                </a:solidFill>
                <a:effectLst>
                  <a:outerShdw blurRad="38100" dist="38100" dir="2700000" algn="tl">
                    <a:srgbClr val="000000">
                      <a:alpha val="43137"/>
                    </a:srgbClr>
                  </a:outerShdw>
                </a:effectLst>
              </a:rPr>
              <a:t>-Sta. Teresa), </a:t>
            </a:r>
            <a:r>
              <a:rPr lang="en-US" b="1" u="sng" dirty="0" err="1" smtClean="0">
                <a:solidFill>
                  <a:schemeClr val="accent2">
                    <a:lumMod val="75000"/>
                  </a:schemeClr>
                </a:solidFill>
                <a:effectLst>
                  <a:outerShdw blurRad="38100" dist="38100" dir="2700000" algn="tl">
                    <a:srgbClr val="000000">
                      <a:alpha val="43137"/>
                    </a:srgbClr>
                  </a:outerShdw>
                </a:effectLst>
              </a:rPr>
              <a:t>Manzanillo</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Matamoros</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Mexicali</a:t>
            </a:r>
            <a:r>
              <a:rPr lang="en-US" b="1" dirty="0" smtClean="0">
                <a:solidFill>
                  <a:schemeClr val="accent2">
                    <a:lumMod val="75000"/>
                  </a:schemeClr>
                </a:solidFill>
                <a:effectLst>
                  <a:outerShdw blurRad="38100" dist="38100" dir="2700000" algn="tl">
                    <a:srgbClr val="000000">
                      <a:alpha val="43137"/>
                    </a:srgbClr>
                  </a:outerShdw>
                </a:effectLst>
              </a:rPr>
              <a:t>,     </a:t>
            </a:r>
          </a:p>
          <a:p>
            <a:pPr algn="just"/>
            <a:r>
              <a:rPr lang="en-US" b="1" dirty="0">
                <a:solidFill>
                  <a:schemeClr val="accent2">
                    <a:lumMod val="75000"/>
                  </a:schemeClr>
                </a:solidFill>
                <a:effectLst>
                  <a:outerShdw blurRad="38100" dist="38100" dir="2700000" algn="tl">
                    <a:srgbClr val="000000">
                      <a:alpha val="43137"/>
                    </a:srgbClr>
                  </a:outerShdw>
                </a:effectLst>
              </a:rPr>
              <a:t> </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Nogales</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Nuevo Laredo, </a:t>
            </a:r>
            <a:r>
              <a:rPr lang="en-US" b="1" u="sng" dirty="0" err="1" smtClean="0">
                <a:solidFill>
                  <a:schemeClr val="accent2">
                    <a:lumMod val="75000"/>
                  </a:schemeClr>
                </a:solidFill>
                <a:effectLst>
                  <a:outerShdw blurRad="38100" dist="38100" dir="2700000" algn="tl">
                    <a:srgbClr val="000000">
                      <a:alpha val="43137"/>
                    </a:srgbClr>
                  </a:outerShdw>
                </a:effectLst>
              </a:rPr>
              <a:t>Progreso</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San Luis Río Colorado</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Cd. Miguel </a:t>
            </a:r>
          </a:p>
          <a:p>
            <a:pPr algn="just"/>
            <a:r>
              <a:rPr lang="en-US" b="1" u="sng" dirty="0">
                <a:solidFill>
                  <a:schemeClr val="accent2">
                    <a:lumMod val="75000"/>
                  </a:schemeClr>
                </a:solidFill>
                <a:effectLst>
                  <a:outerShdw blurRad="38100" dist="38100" dir="2700000" algn="tl">
                    <a:srgbClr val="000000">
                      <a:alpha val="43137"/>
                    </a:srgbClr>
                  </a:outerShdw>
                </a:effectLst>
              </a:rPr>
              <a:t> </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err="1" smtClean="0">
                <a:solidFill>
                  <a:schemeClr val="accent2">
                    <a:lumMod val="75000"/>
                  </a:schemeClr>
                </a:solidFill>
                <a:effectLst>
                  <a:outerShdw blurRad="38100" dist="38100" dir="2700000" algn="tl">
                    <a:srgbClr val="000000">
                      <a:alpha val="43137"/>
                    </a:srgbClr>
                  </a:outerShdw>
                </a:effectLst>
              </a:rPr>
              <a:t>Alemán</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Cd. Hidalgo</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Tijuana</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Veracruz</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err="1" smtClean="0">
                <a:solidFill>
                  <a:schemeClr val="accent2">
                    <a:lumMod val="75000"/>
                  </a:schemeClr>
                </a:solidFill>
                <a:effectLst>
                  <a:outerShdw blurRad="38100" dist="38100" dir="2700000" algn="tl">
                    <a:srgbClr val="000000">
                      <a:alpha val="43137"/>
                    </a:srgbClr>
                  </a:outerShdw>
                </a:effectLst>
              </a:rPr>
              <a:t>Sonoyta</a:t>
            </a:r>
            <a:r>
              <a:rPr lang="en-US" b="1" dirty="0" smtClean="0">
                <a:solidFill>
                  <a:schemeClr val="accent2">
                    <a:lumMod val="75000"/>
                  </a:schemeClr>
                </a:solidFill>
                <a:effectLst>
                  <a:outerShdw blurRad="38100" dist="38100" dir="2700000" algn="tl">
                    <a:srgbClr val="000000">
                      <a:alpha val="43137"/>
                    </a:srgbClr>
                  </a:outerShdw>
                </a:effectLst>
              </a:rPr>
              <a:t> (S.A. San </a:t>
            </a:r>
            <a:r>
              <a:rPr lang="en-US" b="1" dirty="0" err="1" smtClean="0">
                <a:solidFill>
                  <a:schemeClr val="accent2">
                    <a:lumMod val="75000"/>
                  </a:schemeClr>
                </a:solidFill>
                <a:effectLst>
                  <a:outerShdw blurRad="38100" dist="38100" dir="2700000" algn="tl">
                    <a:srgbClr val="000000">
                      <a:alpha val="43137"/>
                    </a:srgbClr>
                  </a:outerShdw>
                </a:effectLst>
              </a:rPr>
              <a:t>Emeterio</a:t>
            </a:r>
            <a:r>
              <a:rPr lang="en-US" b="1" dirty="0" smtClean="0">
                <a:solidFill>
                  <a:schemeClr val="accent2">
                    <a:lumMod val="75000"/>
                  </a:schemeClr>
                </a:solidFill>
                <a:effectLst>
                  <a:outerShdw blurRad="38100" dist="38100" dir="2700000" algn="tl">
                    <a:srgbClr val="000000">
                      <a:alpha val="43137"/>
                    </a:srgbClr>
                  </a:outerShdw>
                </a:effectLst>
              </a:rPr>
              <a:t>), </a:t>
            </a:r>
          </a:p>
          <a:p>
            <a:pPr algn="just"/>
            <a:r>
              <a:rPr lang="en-US" b="1" dirty="0">
                <a:solidFill>
                  <a:schemeClr val="accent2">
                    <a:lumMod val="75000"/>
                  </a:schemeClr>
                </a:solidFill>
                <a:effectLst>
                  <a:outerShdw blurRad="38100" dist="38100" dir="2700000" algn="tl">
                    <a:srgbClr val="000000">
                      <a:alpha val="43137"/>
                    </a:srgbClr>
                  </a:outerShdw>
                </a:effectLst>
              </a:rPr>
              <a:t> </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err="1" smtClean="0">
                <a:solidFill>
                  <a:schemeClr val="accent2">
                    <a:lumMod val="75000"/>
                  </a:schemeClr>
                </a:solidFill>
                <a:effectLst>
                  <a:outerShdw blurRad="38100" dist="38100" dir="2700000" algn="tl">
                    <a:srgbClr val="000000">
                      <a:alpha val="43137"/>
                    </a:srgbClr>
                  </a:outerShdw>
                </a:effectLst>
              </a:rPr>
              <a:t>Lázaro</a:t>
            </a:r>
            <a:r>
              <a:rPr lang="en-US" b="1" u="sng" dirty="0" smtClean="0">
                <a:solidFill>
                  <a:schemeClr val="accent2">
                    <a:lumMod val="75000"/>
                  </a:schemeClr>
                </a:solidFill>
                <a:effectLst>
                  <a:outerShdw blurRad="38100" dist="38100" dir="2700000" algn="tl">
                    <a:srgbClr val="000000">
                      <a:alpha val="43137"/>
                    </a:srgbClr>
                  </a:outerShdw>
                </a:effectLst>
              </a:rPr>
              <a:t> Cárdenas</a:t>
            </a:r>
            <a:r>
              <a:rPr lang="en-US" b="1" dirty="0" smtClean="0">
                <a:solidFill>
                  <a:schemeClr val="accent2">
                    <a:lumMod val="75000"/>
                  </a:schemeClr>
                </a:solidFill>
                <a:effectLst>
                  <a:outerShdw blurRad="38100" dist="38100" dir="2700000" algn="tl">
                    <a:srgbClr val="000000">
                      <a:alpha val="43137"/>
                    </a:srgbClr>
                  </a:outerShdw>
                </a:effectLst>
              </a:rPr>
              <a:t>, </a:t>
            </a:r>
            <a:r>
              <a:rPr lang="en-US" b="1" u="sng" dirty="0" smtClean="0">
                <a:solidFill>
                  <a:schemeClr val="accent2">
                    <a:lumMod val="75000"/>
                  </a:schemeClr>
                </a:solidFill>
                <a:effectLst>
                  <a:outerShdw blurRad="38100" dist="38100" dir="2700000" algn="tl">
                    <a:srgbClr val="000000">
                      <a:alpha val="43137"/>
                    </a:srgbClr>
                  </a:outerShdw>
                </a:effectLst>
              </a:rPr>
              <a:t>Colombia</a:t>
            </a:r>
            <a:r>
              <a:rPr lang="en-US" b="1" dirty="0" smtClean="0">
                <a:solidFill>
                  <a:schemeClr val="accent2">
                    <a:lumMod val="75000"/>
                  </a:schemeClr>
                </a:solidFill>
                <a:effectLst>
                  <a:outerShdw blurRad="38100" dist="38100" dir="2700000" algn="tl">
                    <a:srgbClr val="000000">
                      <a:alpha val="43137"/>
                    </a:srgbClr>
                  </a:outerShdw>
                </a:effectLst>
              </a:rPr>
              <a:t> y </a:t>
            </a:r>
            <a:r>
              <a:rPr lang="en-US" b="1" u="sng" dirty="0" smtClean="0">
                <a:solidFill>
                  <a:schemeClr val="accent2">
                    <a:lumMod val="75000"/>
                  </a:schemeClr>
                </a:solidFill>
                <a:effectLst>
                  <a:outerShdw blurRad="38100" dist="38100" dir="2700000" algn="tl">
                    <a:srgbClr val="000000">
                      <a:alpha val="43137"/>
                    </a:srgbClr>
                  </a:outerShdw>
                </a:effectLst>
              </a:rPr>
              <a:t>Altamira</a:t>
            </a:r>
            <a:endParaRPr lang="es-ES_tradnl" b="1" u="sng"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8825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3"/>
            <a:ext cx="8280920" cy="2800767"/>
          </a:xfrm>
          <a:prstGeom prst="rect">
            <a:avLst/>
          </a:prstGeom>
          <a:noFill/>
        </p:spPr>
        <p:txBody>
          <a:bodyPr wrap="square" rtlCol="0">
            <a:spAutoFit/>
          </a:bodyPr>
          <a:lstStyle/>
          <a:p>
            <a:pPr algn="ctr"/>
            <a:r>
              <a:rPr lang="en-US" sz="3200" b="1" dirty="0" smtClean="0">
                <a:solidFill>
                  <a:schemeClr val="accent1"/>
                </a:solidFill>
                <a:effectLst>
                  <a:outerShdw blurRad="38100" dist="38100" dir="2700000" algn="tl">
                    <a:srgbClr val="000000">
                      <a:alpha val="43137"/>
                    </a:srgbClr>
                  </a:outerShdw>
                </a:effectLst>
              </a:rPr>
              <a:t>EN PERSPECTIVA</a:t>
            </a:r>
          </a:p>
          <a:p>
            <a:pPr algn="just"/>
            <a:endParaRPr lang="en-US" sz="2400" dirty="0" smtClean="0"/>
          </a:p>
          <a:p>
            <a:pPr algn="just"/>
            <a:endParaRPr lang="en-US" sz="2400" dirty="0"/>
          </a:p>
          <a:p>
            <a:pPr algn="just"/>
            <a:endParaRPr lang="es-ES_tradnl"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latin typeface="Microsoft JhengHei" pitchFamily="34" charset="-12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pic>
        <p:nvPicPr>
          <p:cNvPr id="3074" name="Picture 2" descr="http://t0.gstatic.com/images?q=tbn:ANd9GcRdb5YQIW0GFHqEpEeBSiB7d-OSUMNA6z4jH4tcSGo_pATKtq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592782"/>
            <a:ext cx="2286000"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96203" y="2165087"/>
            <a:ext cx="2871158" cy="3231654"/>
          </a:xfrm>
          <a:prstGeom prst="rect">
            <a:avLst/>
          </a:prstGeom>
          <a:noFill/>
        </p:spPr>
        <p:txBody>
          <a:bodyPr wrap="square" rtlCol="0">
            <a:spAutoFit/>
          </a:bodyPr>
          <a:lstStyle/>
          <a:p>
            <a:pPr algn="just"/>
            <a:r>
              <a:rPr lang="en-US" sz="2400" b="1" dirty="0">
                <a:solidFill>
                  <a:schemeClr val="accent2">
                    <a:lumMod val="75000"/>
                  </a:schemeClr>
                </a:solidFill>
                <a:effectLst>
                  <a:outerShdw blurRad="38100" dist="38100" dir="2700000" algn="tl">
                    <a:srgbClr val="000000">
                      <a:alpha val="43137"/>
                    </a:srgbClr>
                  </a:outerShdw>
                </a:effectLst>
              </a:rPr>
              <a:t>La </a:t>
            </a:r>
            <a:r>
              <a:rPr lang="en-US" sz="2400" b="1" dirty="0" smtClean="0">
                <a:solidFill>
                  <a:schemeClr val="accent2">
                    <a:lumMod val="75000"/>
                  </a:schemeClr>
                </a:solidFill>
                <a:effectLst>
                  <a:outerShdw blurRad="38100" dist="38100" dir="2700000" algn="tl">
                    <a:srgbClr val="000000">
                      <a:alpha val="43137"/>
                    </a:srgbClr>
                  </a:outerShdw>
                </a:effectLst>
              </a:rPr>
              <a:t>Ley </a:t>
            </a:r>
            <a:r>
              <a:rPr lang="en-US" sz="2400" b="1" dirty="0" err="1" smtClean="0">
                <a:solidFill>
                  <a:schemeClr val="accent2">
                    <a:lumMod val="75000"/>
                  </a:schemeClr>
                </a:solidFill>
                <a:effectLst>
                  <a:outerShdw blurRad="38100" dist="38100" dir="2700000" algn="tl">
                    <a:srgbClr val="000000">
                      <a:alpha val="43137"/>
                    </a:srgbClr>
                  </a:outerShdw>
                </a:effectLst>
              </a:rPr>
              <a:t>Aduanera</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a:solidFill>
                  <a:schemeClr val="accent2">
                    <a:lumMod val="75000"/>
                  </a:schemeClr>
                </a:solidFill>
                <a:effectLst>
                  <a:outerShdw blurRad="38100" dist="38100" dir="2700000" algn="tl">
                    <a:srgbClr val="000000">
                      <a:alpha val="43137"/>
                    </a:srgbClr>
                  </a:outerShdw>
                </a:effectLst>
              </a:rPr>
              <a:t>ha </a:t>
            </a:r>
            <a:r>
              <a:rPr lang="en-US" sz="2400" b="1" dirty="0" err="1">
                <a:solidFill>
                  <a:schemeClr val="accent2">
                    <a:lumMod val="75000"/>
                  </a:schemeClr>
                </a:solidFill>
                <a:effectLst>
                  <a:outerShdw blurRad="38100" dist="38100" dir="2700000" algn="tl">
                    <a:srgbClr val="000000">
                      <a:alpha val="43137"/>
                    </a:srgbClr>
                  </a:outerShdw>
                </a:effectLst>
              </a:rPr>
              <a:t>sido</a:t>
            </a:r>
            <a:r>
              <a:rPr lang="en-US" sz="2400" b="1" dirty="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modificada</a:t>
            </a:r>
            <a:r>
              <a:rPr lang="en-US" sz="2400" b="1" dirty="0">
                <a:solidFill>
                  <a:schemeClr val="accent2">
                    <a:lumMod val="75000"/>
                  </a:schemeClr>
                </a:solidFill>
                <a:effectLst>
                  <a:outerShdw blurRad="38100" dist="38100" dir="2700000" algn="tl">
                    <a:srgbClr val="000000">
                      <a:alpha val="43137"/>
                    </a:srgbClr>
                  </a:outerShdw>
                </a:effectLst>
              </a:rPr>
              <a:t> en </a:t>
            </a:r>
            <a:r>
              <a:rPr lang="en-US" sz="3600" b="1" dirty="0">
                <a:solidFill>
                  <a:schemeClr val="accent2">
                    <a:lumMod val="75000"/>
                  </a:schemeClr>
                </a:solidFill>
                <a:effectLst>
                  <a:outerShdw blurRad="38100" dist="38100" dir="2700000" algn="tl">
                    <a:srgbClr val="000000">
                      <a:alpha val="43137"/>
                    </a:srgbClr>
                  </a:outerShdw>
                </a:effectLst>
              </a:rPr>
              <a:t>11</a:t>
            </a:r>
            <a:r>
              <a:rPr lang="en-US" sz="2400" b="1" dirty="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ocasiones</a:t>
            </a:r>
            <a:r>
              <a:rPr lang="en-US" sz="2400" b="1" dirty="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desde</a:t>
            </a:r>
            <a:r>
              <a:rPr lang="en-US" sz="2400" b="1" dirty="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su</a:t>
            </a:r>
            <a:r>
              <a:rPr lang="en-US" sz="2400" b="1" dirty="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publicación</a:t>
            </a:r>
            <a:r>
              <a:rPr lang="en-US" sz="2400" b="1" dirty="0">
                <a:solidFill>
                  <a:schemeClr val="accent2">
                    <a:lumMod val="75000"/>
                  </a:schemeClr>
                </a:solidFill>
                <a:effectLst>
                  <a:outerShdw blurRad="38100" dist="38100" dir="2700000" algn="tl">
                    <a:srgbClr val="000000">
                      <a:alpha val="43137"/>
                    </a:srgbClr>
                  </a:outerShdw>
                </a:effectLst>
              </a:rPr>
              <a:t> original el 15 de </a:t>
            </a:r>
            <a:r>
              <a:rPr lang="en-US" sz="2400" b="1" dirty="0" err="1">
                <a:solidFill>
                  <a:schemeClr val="accent2">
                    <a:lumMod val="75000"/>
                  </a:schemeClr>
                </a:solidFill>
                <a:effectLst>
                  <a:outerShdw blurRad="38100" dist="38100" dir="2700000" algn="tl">
                    <a:srgbClr val="000000">
                      <a:alpha val="43137"/>
                    </a:srgbClr>
                  </a:outerShdw>
                </a:effectLst>
              </a:rPr>
              <a:t>diciembre</a:t>
            </a:r>
            <a:r>
              <a:rPr lang="en-US" sz="2400" b="1" dirty="0">
                <a:solidFill>
                  <a:schemeClr val="accent2">
                    <a:lumMod val="75000"/>
                  </a:schemeClr>
                </a:solidFill>
                <a:effectLst>
                  <a:outerShdw blurRad="38100" dist="38100" dir="2700000" algn="tl">
                    <a:srgbClr val="000000">
                      <a:alpha val="43137"/>
                    </a:srgbClr>
                  </a:outerShdw>
                </a:effectLst>
              </a:rPr>
              <a:t> de 1995.</a:t>
            </a:r>
          </a:p>
          <a:p>
            <a:endParaRPr lang="es-ES_tradnl" sz="2400" b="1" dirty="0">
              <a:solidFill>
                <a:schemeClr val="accent2">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251520" y="1876249"/>
            <a:ext cx="3205336" cy="4031873"/>
          </a:xfrm>
          <a:prstGeom prst="rect">
            <a:avLst/>
          </a:prstGeom>
          <a:noFill/>
        </p:spPr>
        <p:txBody>
          <a:bodyPr wrap="square" rtlCol="0">
            <a:spAutoFit/>
          </a:bodyPr>
          <a:lstStyle/>
          <a:p>
            <a:pPr algn="just"/>
            <a:r>
              <a:rPr lang="en-US" sz="2400" b="1" dirty="0">
                <a:solidFill>
                  <a:schemeClr val="accent2">
                    <a:lumMod val="75000"/>
                  </a:schemeClr>
                </a:solidFill>
                <a:effectLst>
                  <a:outerShdw blurRad="38100" dist="38100" dir="2700000" algn="tl">
                    <a:srgbClr val="000000">
                      <a:alpha val="43137"/>
                    </a:srgbClr>
                  </a:outerShdw>
                </a:effectLst>
              </a:rPr>
              <a:t>Las </a:t>
            </a:r>
            <a:r>
              <a:rPr lang="en-US" sz="2400" b="1" dirty="0" err="1">
                <a:solidFill>
                  <a:schemeClr val="accent2">
                    <a:lumMod val="75000"/>
                  </a:schemeClr>
                </a:solidFill>
                <a:effectLst>
                  <a:outerShdw blurRad="38100" dist="38100" dir="2700000" algn="tl">
                    <a:srgbClr val="000000">
                      <a:alpha val="43137"/>
                    </a:srgbClr>
                  </a:outerShdw>
                </a:effectLst>
              </a:rPr>
              <a:t>Reglas</a:t>
            </a:r>
            <a:r>
              <a:rPr lang="en-US" sz="2400" b="1" dirty="0">
                <a:solidFill>
                  <a:schemeClr val="accent2">
                    <a:lumMod val="75000"/>
                  </a:schemeClr>
                </a:solidFill>
                <a:effectLst>
                  <a:outerShdw blurRad="38100" dist="38100" dir="2700000" algn="tl">
                    <a:srgbClr val="000000">
                      <a:alpha val="43137"/>
                    </a:srgbClr>
                  </a:outerShdw>
                </a:effectLst>
              </a:rPr>
              <a:t> de </a:t>
            </a:r>
            <a:r>
              <a:rPr lang="en-US" sz="2400" b="1" dirty="0" err="1">
                <a:solidFill>
                  <a:schemeClr val="accent2">
                    <a:lumMod val="75000"/>
                  </a:schemeClr>
                </a:solidFill>
                <a:effectLst>
                  <a:outerShdw blurRad="38100" dist="38100" dir="2700000" algn="tl">
                    <a:srgbClr val="000000">
                      <a:alpha val="43137"/>
                    </a:srgbClr>
                  </a:outerShdw>
                </a:effectLst>
              </a:rPr>
              <a:t>carácter</a:t>
            </a:r>
            <a:r>
              <a:rPr lang="en-US" sz="2400" b="1" dirty="0">
                <a:solidFill>
                  <a:schemeClr val="accent2">
                    <a:lumMod val="75000"/>
                  </a:schemeClr>
                </a:solidFill>
                <a:effectLst>
                  <a:outerShdw blurRad="38100" dist="38100" dir="2700000" algn="tl">
                    <a:srgbClr val="000000">
                      <a:alpha val="43137"/>
                    </a:srgbClr>
                  </a:outerShdw>
                </a:effectLst>
              </a:rPr>
              <a:t> General en </a:t>
            </a:r>
            <a:r>
              <a:rPr lang="en-US" sz="2400" b="1" dirty="0" err="1">
                <a:solidFill>
                  <a:schemeClr val="accent2">
                    <a:lumMod val="75000"/>
                  </a:schemeClr>
                </a:solidFill>
                <a:effectLst>
                  <a:outerShdw blurRad="38100" dist="38100" dir="2700000" algn="tl">
                    <a:srgbClr val="000000">
                      <a:alpha val="43137"/>
                    </a:srgbClr>
                  </a:outerShdw>
                </a:effectLst>
              </a:rPr>
              <a:t>Materia</a:t>
            </a:r>
            <a:r>
              <a:rPr lang="en-US" sz="2400" b="1" dirty="0">
                <a:solidFill>
                  <a:schemeClr val="accent2">
                    <a:lumMod val="75000"/>
                  </a:schemeClr>
                </a:solidFill>
                <a:effectLst>
                  <a:outerShdw blurRad="38100" dist="38100" dir="2700000" algn="tl">
                    <a:srgbClr val="000000">
                      <a:alpha val="43137"/>
                    </a:srgbClr>
                  </a:outerShdw>
                </a:effectLst>
              </a:rPr>
              <a:t> de </a:t>
            </a:r>
            <a:r>
              <a:rPr lang="en-US" sz="2400" b="1" dirty="0" err="1">
                <a:solidFill>
                  <a:schemeClr val="accent2">
                    <a:lumMod val="75000"/>
                  </a:schemeClr>
                </a:solidFill>
                <a:effectLst>
                  <a:outerShdw blurRad="38100" dist="38100" dir="2700000" algn="tl">
                    <a:srgbClr val="000000">
                      <a:alpha val="43137"/>
                    </a:srgbClr>
                  </a:outerShdw>
                </a:effectLst>
              </a:rPr>
              <a:t>Comercio</a:t>
            </a:r>
            <a:r>
              <a:rPr lang="en-US" sz="2400" b="1" dirty="0">
                <a:solidFill>
                  <a:schemeClr val="accent2">
                    <a:lumMod val="75000"/>
                  </a:schemeClr>
                </a:solidFill>
                <a:effectLst>
                  <a:outerShdw blurRad="38100" dist="38100" dir="2700000" algn="tl">
                    <a:srgbClr val="000000">
                      <a:alpha val="43137"/>
                    </a:srgbClr>
                  </a:outerShdw>
                </a:effectLst>
              </a:rPr>
              <a:t> Exterior </a:t>
            </a:r>
            <a:r>
              <a:rPr lang="en-US" sz="2400" b="1" dirty="0" err="1">
                <a:solidFill>
                  <a:schemeClr val="accent2">
                    <a:lumMod val="75000"/>
                  </a:schemeClr>
                </a:solidFill>
                <a:effectLst>
                  <a:outerShdw blurRad="38100" dist="38100" dir="2700000" algn="tl">
                    <a:srgbClr val="000000">
                      <a:alpha val="43137"/>
                    </a:srgbClr>
                  </a:outerShdw>
                </a:effectLst>
              </a:rPr>
              <a:t>para</a:t>
            </a:r>
            <a:r>
              <a:rPr lang="en-US" sz="2400" b="1" dirty="0">
                <a:solidFill>
                  <a:schemeClr val="accent2">
                    <a:lumMod val="75000"/>
                  </a:schemeClr>
                </a:solidFill>
                <a:effectLst>
                  <a:outerShdw blurRad="38100" dist="38100" dir="2700000" algn="tl">
                    <a:srgbClr val="000000">
                      <a:alpha val="43137"/>
                    </a:srgbClr>
                  </a:outerShdw>
                </a:effectLst>
              </a:rPr>
              <a:t> 2011 </a:t>
            </a:r>
            <a:endParaRPr lang="en-US" sz="2400" b="1" dirty="0" smtClean="0">
              <a:solidFill>
                <a:schemeClr val="accent2">
                  <a:lumMod val="75000"/>
                </a:schemeClr>
              </a:solidFill>
              <a:effectLst>
                <a:outerShdw blurRad="38100" dist="38100" dir="2700000" algn="tl">
                  <a:srgbClr val="000000">
                    <a:alpha val="43137"/>
                  </a:srgbClr>
                </a:outerShdw>
              </a:effectLst>
            </a:endParaRPr>
          </a:p>
          <a:p>
            <a:pPr algn="just"/>
            <a:r>
              <a:rPr lang="en-US" sz="2400" b="1" dirty="0" err="1" smtClean="0">
                <a:solidFill>
                  <a:schemeClr val="accent2">
                    <a:lumMod val="75000"/>
                  </a:schemeClr>
                </a:solidFill>
                <a:effectLst>
                  <a:outerShdw blurRad="38100" dist="38100" dir="2700000" algn="tl">
                    <a:srgbClr val="000000">
                      <a:alpha val="43137"/>
                    </a:srgbClr>
                  </a:outerShdw>
                </a:effectLst>
              </a:rPr>
              <a:t>fueron</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modificadas</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mediante</a:t>
            </a:r>
            <a:r>
              <a:rPr lang="en-US" sz="2400" b="1" dirty="0">
                <a:solidFill>
                  <a:schemeClr val="accent2">
                    <a:lumMod val="75000"/>
                  </a:schemeClr>
                </a:solidFill>
                <a:effectLst>
                  <a:outerShdw blurRad="38100" dist="38100" dir="2700000" algn="tl">
                    <a:srgbClr val="000000">
                      <a:alpha val="43137"/>
                    </a:srgbClr>
                  </a:outerShdw>
                </a:effectLst>
              </a:rPr>
              <a:t> </a:t>
            </a:r>
            <a:r>
              <a:rPr lang="en-US" sz="4000" b="1" dirty="0" smtClean="0">
                <a:solidFill>
                  <a:schemeClr val="accent2">
                    <a:lumMod val="75000"/>
                  </a:schemeClr>
                </a:solidFill>
                <a:effectLst>
                  <a:outerShdw blurRad="38100" dist="38100" dir="2700000" algn="tl">
                    <a:srgbClr val="000000">
                      <a:alpha val="43137"/>
                    </a:srgbClr>
                  </a:outerShdw>
                </a:effectLst>
              </a:rPr>
              <a:t>12</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a:solidFill>
                  <a:schemeClr val="accent2">
                    <a:lumMod val="75000"/>
                  </a:schemeClr>
                </a:solidFill>
                <a:effectLst>
                  <a:outerShdw blurRad="38100" dist="38100" dir="2700000" algn="tl">
                    <a:srgbClr val="000000">
                      <a:alpha val="43137"/>
                    </a:srgbClr>
                  </a:outerShdw>
                </a:effectLst>
              </a:rPr>
              <a:t>resoluciones</a:t>
            </a:r>
            <a:r>
              <a:rPr lang="en-US" sz="2400" b="1" dirty="0">
                <a:solidFill>
                  <a:schemeClr val="accent2">
                    <a:lumMod val="75000"/>
                  </a:schemeClr>
                </a:solidFill>
                <a:effectLst>
                  <a:outerShdw blurRad="38100" dist="38100" dir="2700000" algn="tl">
                    <a:srgbClr val="000000">
                      <a:alpha val="43137"/>
                    </a:srgbClr>
                  </a:outerShdw>
                </a:effectLst>
              </a:rPr>
              <a:t> entre el 29 de </a:t>
            </a:r>
            <a:r>
              <a:rPr lang="en-US" sz="2400" b="1" dirty="0" err="1">
                <a:solidFill>
                  <a:schemeClr val="accent2">
                    <a:lumMod val="75000"/>
                  </a:schemeClr>
                </a:solidFill>
                <a:effectLst>
                  <a:outerShdw blurRad="38100" dist="38100" dir="2700000" algn="tl">
                    <a:srgbClr val="000000">
                      <a:alpha val="43137"/>
                    </a:srgbClr>
                  </a:outerShdw>
                </a:effectLst>
              </a:rPr>
              <a:t>julio</a:t>
            </a:r>
            <a:r>
              <a:rPr lang="en-US" sz="2400" b="1" dirty="0">
                <a:solidFill>
                  <a:schemeClr val="accent2">
                    <a:lumMod val="75000"/>
                  </a:schemeClr>
                </a:solidFill>
                <a:effectLst>
                  <a:outerShdw blurRad="38100" dist="38100" dir="2700000" algn="tl">
                    <a:srgbClr val="000000">
                      <a:alpha val="43137"/>
                    </a:srgbClr>
                  </a:outerShdw>
                </a:effectLst>
              </a:rPr>
              <a:t> de 2011 y el 31 de </a:t>
            </a:r>
            <a:r>
              <a:rPr lang="en-US" sz="2400" b="1" dirty="0" err="1">
                <a:solidFill>
                  <a:schemeClr val="accent2">
                    <a:lumMod val="75000"/>
                  </a:schemeClr>
                </a:solidFill>
                <a:effectLst>
                  <a:outerShdw blurRad="38100" dist="38100" dir="2700000" algn="tl">
                    <a:srgbClr val="000000">
                      <a:alpha val="43137"/>
                    </a:srgbClr>
                  </a:outerShdw>
                </a:effectLst>
              </a:rPr>
              <a:t>julio</a:t>
            </a:r>
            <a:r>
              <a:rPr lang="en-US" sz="2400" b="1" dirty="0">
                <a:solidFill>
                  <a:schemeClr val="accent2">
                    <a:lumMod val="75000"/>
                  </a:schemeClr>
                </a:solidFill>
                <a:effectLst>
                  <a:outerShdw blurRad="38100" dist="38100" dir="2700000" algn="tl">
                    <a:srgbClr val="000000">
                      <a:alpha val="43137"/>
                    </a:srgbClr>
                  </a:outerShdw>
                </a:effectLst>
              </a:rPr>
              <a:t> de 2012</a:t>
            </a:r>
          </a:p>
          <a:p>
            <a:endParaRPr lang="es-ES_tradnl" sz="24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15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216539"/>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2.4.2.</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r>
              <a:rPr lang="es-ES_tradnl" b="1" dirty="0" smtClean="0">
                <a:solidFill>
                  <a:schemeClr val="accent2">
                    <a:lumMod val="75000"/>
                  </a:schemeClr>
                </a:solidFill>
                <a:effectLst>
                  <a:outerShdw blurRad="38100" dist="38100" dir="2700000" algn="tl">
                    <a:srgbClr val="000000">
                      <a:alpha val="43137"/>
                    </a:srgbClr>
                  </a:outerShdw>
                </a:effectLst>
              </a:rPr>
              <a:t>Las personas morales que cuenten con autorización para </a:t>
            </a:r>
            <a:r>
              <a:rPr lang="es-ES_tradnl" b="1" dirty="0">
                <a:solidFill>
                  <a:schemeClr val="accent2">
                    <a:lumMod val="75000"/>
                  </a:schemeClr>
                </a:solidFill>
                <a:effectLst>
                  <a:outerShdw blurRad="38100" dist="38100" dir="2700000" algn="tl">
                    <a:srgbClr val="000000">
                      <a:alpha val="43137"/>
                    </a:srgbClr>
                  </a:outerShdw>
                </a:effectLst>
              </a:rPr>
              <a:t>que en la circunscripción de las aduanas de tráfico marítimo se pueda realizar la entrada al territorio nacional o la salida del mismo por lugar distinto al </a:t>
            </a:r>
            <a:r>
              <a:rPr lang="es-ES_tradnl" b="1" dirty="0" smtClean="0">
                <a:solidFill>
                  <a:schemeClr val="accent2">
                    <a:lumMod val="75000"/>
                  </a:schemeClr>
                </a:solidFill>
                <a:effectLst>
                  <a:outerShdw blurRad="38100" dist="38100" dir="2700000" algn="tl">
                    <a:srgbClr val="000000">
                      <a:alpha val="43137"/>
                    </a:srgbClr>
                  </a:outerShdw>
                </a:effectLst>
              </a:rPr>
              <a:t>autorizado, pueden retirar las mercancías para su exportación o importación sin tener que activar por segunda ocasión el M.S.A.</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p:txBody>
      </p:sp>
    </p:spTree>
    <p:extLst>
      <p:ext uri="{BB962C8B-B14F-4D97-AF65-F5344CB8AC3E}">
        <p14:creationId xmlns:p14="http://schemas.microsoft.com/office/powerpoint/2010/main" val="1099146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063198"/>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3.5.1</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definitiva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vehículos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usados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frontera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norte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país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tráfico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marítimo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A.A.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encuentre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adscrito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vehículo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circulando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propio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impulso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activar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M.S.A.</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3.5.10</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s-ES_tradnl" b="1" dirty="0" smtClean="0">
                <a:solidFill>
                  <a:schemeClr val="accent2">
                    <a:lumMod val="75000"/>
                  </a:schemeClr>
                </a:solidFill>
                <a:effectLst>
                  <a:outerShdw blurRad="38100" dist="38100" dir="2700000" algn="tl">
                    <a:srgbClr val="000000">
                      <a:alpha val="43137"/>
                    </a:srgbClr>
                  </a:outerShdw>
                </a:effectLst>
              </a:rPr>
              <a:t>En importaciones realizadas al amparo del Acuerdo </a:t>
            </a:r>
            <a:r>
              <a:rPr lang="es-ES_tradnl" b="1" dirty="0">
                <a:solidFill>
                  <a:schemeClr val="accent2">
                    <a:lumMod val="75000"/>
                  </a:schemeClr>
                </a:solidFill>
                <a:effectLst>
                  <a:outerShdw blurRad="38100" dist="38100" dir="2700000" algn="tl">
                    <a:srgbClr val="000000">
                      <a:alpha val="43137"/>
                    </a:srgbClr>
                  </a:outerShdw>
                </a:effectLst>
              </a:rPr>
              <a:t>por el que se establece el Programa para que los Gobiernos Locales Garanticen Contribuciones en la Importación Definitiva de Vehículos Automotores Usados destinados a permanecer en la Franja y Región Fronteriza </a:t>
            </a:r>
            <a:r>
              <a:rPr lang="es-ES_tradnl" b="1" dirty="0" smtClean="0">
                <a:solidFill>
                  <a:schemeClr val="accent2">
                    <a:lumMod val="75000"/>
                  </a:schemeClr>
                </a:solidFill>
                <a:effectLst>
                  <a:outerShdw blurRad="38100" dist="38100" dir="2700000" algn="tl">
                    <a:srgbClr val="000000">
                      <a:alpha val="43137"/>
                    </a:srgbClr>
                  </a:outerShdw>
                </a:effectLst>
              </a:rPr>
              <a:t>Norte, se debe presentar físicamente el vehículo ante la aduana.</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elimina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exclusión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activarlo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segunda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ocasión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derivado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reciente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modificación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3.1.17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Anexo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14.</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p:txBody>
      </p:sp>
    </p:spTree>
    <p:extLst>
      <p:ext uri="{BB962C8B-B14F-4D97-AF65-F5344CB8AC3E}">
        <p14:creationId xmlns:p14="http://schemas.microsoft.com/office/powerpoint/2010/main" val="3883387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11049179"/>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4.6.8</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operaciones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tránsito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interno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elimina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exclusión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activar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M.S.A.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activará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tanto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entrada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algn="just"/>
            <a:endParaRPr lang="en-US" dirty="0" smtClean="0">
              <a:solidFill>
                <a:schemeClr val="accent1">
                  <a:lumMod val="75000"/>
                </a:schemeClr>
              </a:solidFill>
              <a:effectLst>
                <a:outerShdw blurRad="38100" dist="38100" dir="2700000" algn="tl">
                  <a:srgbClr val="000000">
                    <a:alpha val="43137"/>
                  </a:srgbClr>
                </a:outerShdw>
              </a:effectLst>
              <a:ea typeface="Microsoft JhengHei" pitchFamily="34" charset="-120"/>
            </a:endParaRPr>
          </a:p>
          <a:p>
            <a:pPr marL="285750" indent="-285750">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rPr>
              <a:t>Regla</a:t>
            </a:r>
            <a:r>
              <a:rPr lang="en-US" b="1" dirty="0" smtClean="0">
                <a:solidFill>
                  <a:schemeClr val="accent2">
                    <a:lumMod val="75000"/>
                  </a:schemeClr>
                </a:solidFill>
                <a:effectLst>
                  <a:outerShdw blurRad="38100" dist="38100" dir="2700000" algn="tl">
                    <a:srgbClr val="000000">
                      <a:alpha val="43137"/>
                    </a:srgbClr>
                  </a:outerShdw>
                </a:effectLst>
              </a:rPr>
              <a:t> 4.6.16</a:t>
            </a:r>
            <a:endParaRPr lang="es-ES_tradnl" b="1" dirty="0" smtClean="0">
              <a:solidFill>
                <a:schemeClr val="accent2">
                  <a:lumMod val="75000"/>
                </a:schemeClr>
              </a:solidFill>
              <a:effectLst>
                <a:outerShdw blurRad="38100" dist="38100" dir="2700000" algn="tl">
                  <a:srgbClr val="000000">
                    <a:alpha val="43137"/>
                  </a:srgbClr>
                </a:outerShdw>
              </a:effectLst>
            </a:endParaRPr>
          </a:p>
          <a:p>
            <a:r>
              <a:rPr lang="es-ES_tradnl" b="1" dirty="0" smtClean="0">
                <a:solidFill>
                  <a:schemeClr val="accent2">
                    <a:lumMod val="75000"/>
                  </a:schemeClr>
                </a:solidFill>
                <a:effectLst>
                  <a:outerShdw blurRad="38100" dist="38100" dir="2700000" algn="tl">
                    <a:srgbClr val="000000">
                      <a:alpha val="43137"/>
                    </a:srgbClr>
                  </a:outerShdw>
                </a:effectLst>
              </a:rPr>
              <a:t>En operaciones de tránsito internacional de mercancías conforme el Acuerdo </a:t>
            </a:r>
            <a:r>
              <a:rPr lang="es-ES_tradnl" b="1" dirty="0">
                <a:solidFill>
                  <a:schemeClr val="accent2">
                    <a:lumMod val="75000"/>
                  </a:schemeClr>
                </a:solidFill>
                <a:effectLst>
                  <a:outerShdw blurRad="38100" dist="38100" dir="2700000" algn="tl">
                    <a:srgbClr val="000000">
                      <a:alpha val="43137"/>
                    </a:srgbClr>
                  </a:outerShdw>
                </a:effectLst>
              </a:rPr>
              <a:t>de Concertación para el Desarrollo de Corredores </a:t>
            </a:r>
            <a:r>
              <a:rPr lang="es-ES_tradnl" b="1" dirty="0" smtClean="0">
                <a:solidFill>
                  <a:schemeClr val="accent2">
                    <a:lumMod val="75000"/>
                  </a:schemeClr>
                </a:solidFill>
                <a:effectLst>
                  <a:outerShdw blurRad="38100" dist="38100" dir="2700000" algn="tl">
                    <a:srgbClr val="000000">
                      <a:alpha val="43137"/>
                    </a:srgbClr>
                  </a:outerShdw>
                </a:effectLst>
              </a:rPr>
              <a:t>Multimodales y </a:t>
            </a:r>
            <a:r>
              <a:rPr lang="es-ES_tradnl" b="1" dirty="0">
                <a:solidFill>
                  <a:schemeClr val="accent2">
                    <a:lumMod val="75000"/>
                  </a:schemeClr>
                </a:solidFill>
                <a:effectLst>
                  <a:outerShdw blurRad="38100" dist="38100" dir="2700000" algn="tl">
                    <a:srgbClr val="000000">
                      <a:alpha val="43137"/>
                    </a:srgbClr>
                  </a:outerShdw>
                </a:effectLst>
              </a:rPr>
              <a:t>el artículo 131 de la Ley, </a:t>
            </a:r>
            <a:r>
              <a:rPr lang="es-ES_tradnl" b="1" dirty="0" smtClean="0">
                <a:solidFill>
                  <a:schemeClr val="accent2">
                    <a:lumMod val="75000"/>
                  </a:schemeClr>
                </a:solidFill>
                <a:effectLst>
                  <a:outerShdw blurRad="38100" dist="38100" dir="2700000" algn="tl">
                    <a:srgbClr val="000000">
                      <a:alpha val="43137"/>
                    </a:srgbClr>
                  </a:outerShdw>
                </a:effectLst>
              </a:rPr>
              <a:t>entre las aduanas de:</a:t>
            </a:r>
            <a:endParaRPr lang="es-ES_tradnl" b="1" dirty="0">
              <a:solidFill>
                <a:schemeClr val="accent2">
                  <a:lumMod val="75000"/>
                </a:schemeClr>
              </a:solidFill>
              <a:effectLst>
                <a:outerShdw blurRad="38100" dist="38100" dir="2700000" algn="tl">
                  <a:srgbClr val="000000">
                    <a:alpha val="43137"/>
                  </a:srgbClr>
                </a:outerShdw>
              </a:effectLst>
            </a:endParaRPr>
          </a:p>
          <a:p>
            <a:r>
              <a:rPr lang="es-ES_tradnl" b="1" dirty="0" smtClean="0">
                <a:solidFill>
                  <a:schemeClr val="accent2">
                    <a:lumMod val="75000"/>
                  </a:schemeClr>
                </a:solidFill>
                <a:effectLst>
                  <a:outerShdw blurRad="38100" dist="38100" dir="2700000" algn="tl">
                    <a:srgbClr val="000000">
                      <a:alpha val="43137"/>
                    </a:srgbClr>
                  </a:outerShdw>
                </a:effectLst>
              </a:rPr>
              <a:t>	I</a:t>
            </a:r>
            <a:r>
              <a:rPr lang="es-ES_tradnl" b="1" dirty="0">
                <a:solidFill>
                  <a:schemeClr val="accent2">
                    <a:lumMod val="75000"/>
                  </a:schemeClr>
                </a:solidFill>
                <a:effectLst>
                  <a:outerShdw blurRad="38100" dist="38100" dir="2700000" algn="tl">
                    <a:srgbClr val="000000">
                      <a:alpha val="43137"/>
                    </a:srgbClr>
                  </a:outerShdw>
                </a:effectLst>
              </a:rPr>
              <a:t>. Aduana de Ensenada y Aduana de Tijuana. </a:t>
            </a:r>
          </a:p>
          <a:p>
            <a:r>
              <a:rPr lang="es-ES_tradnl" b="1" dirty="0" smtClean="0">
                <a:solidFill>
                  <a:schemeClr val="accent2">
                    <a:lumMod val="75000"/>
                  </a:schemeClr>
                </a:solidFill>
                <a:effectLst>
                  <a:outerShdw blurRad="38100" dist="38100" dir="2700000" algn="tl">
                    <a:srgbClr val="000000">
                      <a:alpha val="43137"/>
                    </a:srgbClr>
                  </a:outerShdw>
                </a:effectLst>
              </a:rPr>
              <a:t>	II</a:t>
            </a:r>
            <a:r>
              <a:rPr lang="es-ES_tradnl" b="1" dirty="0">
                <a:solidFill>
                  <a:schemeClr val="accent2">
                    <a:lumMod val="75000"/>
                  </a:schemeClr>
                </a:solidFill>
                <a:effectLst>
                  <a:outerShdw blurRad="38100" dist="38100" dir="2700000" algn="tl">
                    <a:srgbClr val="000000">
                      <a:alpha val="43137"/>
                    </a:srgbClr>
                  </a:outerShdw>
                </a:effectLst>
              </a:rPr>
              <a:t>. Aduana de Ensenada y Aduana de Tecate. </a:t>
            </a:r>
          </a:p>
          <a:p>
            <a:r>
              <a:rPr lang="es-ES_tradnl" b="1" dirty="0" smtClean="0">
                <a:solidFill>
                  <a:schemeClr val="accent2">
                    <a:lumMod val="75000"/>
                  </a:schemeClr>
                </a:solidFill>
                <a:effectLst>
                  <a:outerShdw blurRad="38100" dist="38100" dir="2700000" algn="tl">
                    <a:srgbClr val="000000">
                      <a:alpha val="43137"/>
                    </a:srgbClr>
                  </a:outerShdw>
                </a:effectLst>
              </a:rPr>
              <a:t>	III</a:t>
            </a:r>
            <a:r>
              <a:rPr lang="es-ES_tradnl" b="1" dirty="0">
                <a:solidFill>
                  <a:schemeClr val="accent2">
                    <a:lumMod val="75000"/>
                  </a:schemeClr>
                </a:solidFill>
                <a:effectLst>
                  <a:outerShdw blurRad="38100" dist="38100" dir="2700000" algn="tl">
                    <a:srgbClr val="000000">
                      <a:alpha val="43137"/>
                    </a:srgbClr>
                  </a:outerShdw>
                </a:effectLst>
              </a:rPr>
              <a:t>. Aduana de Ensenada y Aduana de Mexicali. </a:t>
            </a:r>
          </a:p>
          <a:p>
            <a:r>
              <a:rPr lang="es-ES_tradnl" b="1" dirty="0" smtClean="0">
                <a:solidFill>
                  <a:schemeClr val="accent2">
                    <a:lumMod val="75000"/>
                  </a:schemeClr>
                </a:solidFill>
                <a:effectLst>
                  <a:outerShdw blurRad="38100" dist="38100" dir="2700000" algn="tl">
                    <a:srgbClr val="000000">
                      <a:alpha val="43137"/>
                    </a:srgbClr>
                  </a:outerShdw>
                </a:effectLst>
              </a:rPr>
              <a:t>	IV</a:t>
            </a:r>
            <a:r>
              <a:rPr lang="es-ES_tradnl" b="1" dirty="0">
                <a:solidFill>
                  <a:schemeClr val="accent2">
                    <a:lumMod val="75000"/>
                  </a:schemeClr>
                </a:solidFill>
                <a:effectLst>
                  <a:outerShdw blurRad="38100" dist="38100" dir="2700000" algn="tl">
                    <a:srgbClr val="000000">
                      <a:alpha val="43137"/>
                    </a:srgbClr>
                  </a:outerShdw>
                </a:effectLst>
              </a:rPr>
              <a:t>. Aduana de Guaymas y Aduana de Nogales.</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s-ES_tradnl" b="1" dirty="0" smtClean="0">
              <a:solidFill>
                <a:schemeClr val="accent2">
                  <a:lumMod val="75000"/>
                </a:schemeClr>
              </a:solidFill>
              <a:effectLst>
                <a:outerShdw blurRad="38100" dist="38100" dir="2700000" algn="tl">
                  <a:srgbClr val="000000">
                    <a:alpha val="43137"/>
                  </a:srgbClr>
                </a:outerShdw>
              </a:effectLst>
            </a:endParaRPr>
          </a:p>
          <a:p>
            <a:pPr marL="285750" indent="-285750" algn="just">
              <a:buFont typeface="Arial" pitchFamily="34" charset="0"/>
              <a:buChar char="•"/>
            </a:pPr>
            <a:r>
              <a:rPr lang="es-ES_tradnl" b="1" dirty="0" smtClean="0">
                <a:solidFill>
                  <a:schemeClr val="accent2">
                    <a:lumMod val="75000"/>
                  </a:schemeClr>
                </a:solidFill>
                <a:effectLst>
                  <a:outerShdw blurRad="38100" dist="38100" dir="2700000" algn="tl">
                    <a:srgbClr val="000000">
                      <a:alpha val="43137"/>
                    </a:srgbClr>
                  </a:outerShdw>
                </a:effectLst>
              </a:rPr>
              <a:t>Se deberá presentar el pedimento ante módulo bancario establecido en la aduana de entrada y se activará el M.S.A. tanto en la aduana de entrada como en la de salida.</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definitiva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vehículos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usados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frontera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norte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país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tráfico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marítimo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A.A.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encuentre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adscrito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dberá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vehículo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circulando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propio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impulso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activar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M.S.A.</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3.5.10</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s-ES_tradnl" b="1" dirty="0" smtClean="0">
                <a:solidFill>
                  <a:schemeClr val="accent2">
                    <a:lumMod val="75000"/>
                  </a:schemeClr>
                </a:solidFill>
                <a:effectLst>
                  <a:outerShdw blurRad="38100" dist="38100" dir="2700000" algn="tl">
                    <a:srgbClr val="000000">
                      <a:alpha val="43137"/>
                    </a:srgbClr>
                  </a:outerShdw>
                </a:effectLst>
              </a:rPr>
              <a:t>En importaciones realizadas al amparo del Acuerdo </a:t>
            </a:r>
            <a:r>
              <a:rPr lang="es-ES_tradnl" b="1" dirty="0">
                <a:solidFill>
                  <a:schemeClr val="accent2">
                    <a:lumMod val="75000"/>
                  </a:schemeClr>
                </a:solidFill>
                <a:effectLst>
                  <a:outerShdw blurRad="38100" dist="38100" dir="2700000" algn="tl">
                    <a:srgbClr val="000000">
                      <a:alpha val="43137"/>
                    </a:srgbClr>
                  </a:outerShdw>
                </a:effectLst>
              </a:rPr>
              <a:t>por el que se establece el Programa para que los Gobiernos Locales Garanticen Contribuciones en la Importación Definitiva de Vehículos Automotores Usados destinados a permanecer en la Franja y Región Fronteriza </a:t>
            </a:r>
            <a:r>
              <a:rPr lang="es-ES_tradnl" b="1" dirty="0" smtClean="0">
                <a:solidFill>
                  <a:schemeClr val="accent2">
                    <a:lumMod val="75000"/>
                  </a:schemeClr>
                </a:solidFill>
                <a:effectLst>
                  <a:outerShdw blurRad="38100" dist="38100" dir="2700000" algn="tl">
                    <a:srgbClr val="000000">
                      <a:alpha val="43137"/>
                    </a:srgbClr>
                  </a:outerShdw>
                </a:effectLst>
              </a:rPr>
              <a:t>Norte, se debe presentar físicamente el vehículo ante la aduana.</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elimina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exclusión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activarlo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segunda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ocasión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derivado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reciente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modificación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3.1.17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Anexo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14.</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p:txBody>
      </p:sp>
    </p:spTree>
    <p:extLst>
      <p:ext uri="{BB962C8B-B14F-4D97-AF65-F5344CB8AC3E}">
        <p14:creationId xmlns:p14="http://schemas.microsoft.com/office/powerpoint/2010/main" val="198252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063198"/>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4.8.4</a:t>
            </a: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Quienes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cuenten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operaciones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introducción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mercancías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régimen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recinto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fiscalizado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estratégico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transmitan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SAAI el </a:t>
            </a:r>
            <a:r>
              <a:rPr lang="es-ES_tradnl" b="1" dirty="0" smtClean="0">
                <a:solidFill>
                  <a:schemeClr val="accent2">
                    <a:lumMod val="75000"/>
                  </a:schemeClr>
                </a:solidFill>
                <a:effectLst>
                  <a:outerShdw blurRad="38100" dist="38100" dir="2700000" algn="tl">
                    <a:srgbClr val="000000">
                      <a:alpha val="43137"/>
                    </a:srgbClr>
                  </a:outerShdw>
                </a:effectLst>
              </a:rPr>
              <a:t>Aviso </a:t>
            </a:r>
            <a:r>
              <a:rPr lang="es-ES_tradnl" b="1" dirty="0">
                <a:solidFill>
                  <a:schemeClr val="accent2">
                    <a:lumMod val="75000"/>
                  </a:schemeClr>
                </a:solidFill>
                <a:effectLst>
                  <a:outerShdw blurRad="38100" dist="38100" dir="2700000" algn="tl">
                    <a:srgbClr val="000000">
                      <a:alpha val="43137"/>
                    </a:srgbClr>
                  </a:outerShdw>
                </a:effectLst>
              </a:rPr>
              <a:t>electrónico de importación y de </a:t>
            </a:r>
            <a:r>
              <a:rPr lang="es-ES_tradnl" b="1" dirty="0" smtClean="0">
                <a:solidFill>
                  <a:schemeClr val="accent2">
                    <a:lumMod val="75000"/>
                  </a:schemeClr>
                </a:solidFill>
                <a:effectLst>
                  <a:outerShdw blurRad="38100" dist="38100" dir="2700000" algn="tl">
                    <a:srgbClr val="000000">
                      <a:alpha val="43137"/>
                    </a:srgbClr>
                  </a:outerShdw>
                </a:effectLst>
              </a:rPr>
              <a:t>exportación por cada remesa del pedimento consolidado, no estarán obligados a activar en 2 ocasiones el mecanismo de selección automatizado.</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4.8.6</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Quienes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cuenten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con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realizar</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operaciones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extracción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mercancías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sometidas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régimen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recinto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fiscalizado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estratégico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transmitan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al SAAI el </a:t>
            </a:r>
            <a:r>
              <a:rPr lang="es-ES_tradnl" b="1" dirty="0">
                <a:solidFill>
                  <a:schemeClr val="accent2">
                    <a:lumMod val="75000"/>
                  </a:schemeClr>
                </a:solidFill>
                <a:effectLst>
                  <a:outerShdw blurRad="38100" dist="38100" dir="2700000" algn="tl">
                    <a:srgbClr val="000000">
                      <a:alpha val="43137"/>
                    </a:srgbClr>
                  </a:outerShdw>
                </a:effectLst>
              </a:rPr>
              <a:t>Aviso electrónico de importación y de exportación por cada remesa del pedimento consolidado, no estarán obligados a activar en 2 ocasiones el mecanismo de selección automatizado.</a:t>
            </a: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49526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832092"/>
          </a:xfrm>
          <a:prstGeom prst="rect">
            <a:avLst/>
          </a:prstGeom>
          <a:noFill/>
        </p:spPr>
        <p:txBody>
          <a:bodyPr wrap="square" rtlCol="0">
            <a:spAutoFit/>
          </a:bodyPr>
          <a:lstStyle/>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r>
              <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EMPRESAS CERTIFICADAS</a:t>
            </a:r>
          </a:p>
          <a:p>
            <a:pPr marL="285750" indent="-285750" algn="just">
              <a:buFont typeface="Arial" pitchFamily="34" charset="0"/>
              <a:buChar char="•"/>
            </a:pPr>
            <a:endPar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lvl="1"/>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3331925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955203"/>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establece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s-ES_tradnl" b="1" dirty="0">
                <a:solidFill>
                  <a:schemeClr val="accent2">
                    <a:lumMod val="75000"/>
                  </a:schemeClr>
                </a:solidFill>
                <a:effectLst>
                  <a:outerShdw blurRad="38100" dist="38100" dir="2700000" algn="tl">
                    <a:srgbClr val="000000">
                      <a:alpha val="43137"/>
                    </a:srgbClr>
                  </a:outerShdw>
                </a:effectLst>
              </a:rPr>
              <a:t>Administración Central de Asuntos Legales de Comercio Exterior </a:t>
            </a:r>
            <a:r>
              <a:rPr lang="es-ES_tradnl" b="1" dirty="0" smtClean="0">
                <a:solidFill>
                  <a:schemeClr val="accent2">
                    <a:lumMod val="75000"/>
                  </a:schemeClr>
                </a:solidFill>
                <a:effectLst>
                  <a:outerShdw blurRad="38100" dist="38100" dir="2700000" algn="tl">
                    <a:srgbClr val="000000">
                      <a:alpha val="43137"/>
                    </a:srgbClr>
                  </a:outerShdw>
                </a:effectLst>
              </a:rPr>
              <a:t>(ACALCE) de </a:t>
            </a:r>
            <a:r>
              <a:rPr lang="es-ES_tradnl" b="1" dirty="0">
                <a:solidFill>
                  <a:schemeClr val="accent2">
                    <a:lumMod val="75000"/>
                  </a:schemeClr>
                </a:solidFill>
                <a:effectLst>
                  <a:outerShdw blurRad="38100" dist="38100" dir="2700000" algn="tl">
                    <a:srgbClr val="000000">
                      <a:alpha val="43137"/>
                    </a:srgbClr>
                  </a:outerShdw>
                </a:effectLst>
              </a:rPr>
              <a:t>la </a:t>
            </a:r>
            <a:r>
              <a:rPr lang="es-ES_tradnl" b="1" dirty="0" smtClean="0">
                <a:solidFill>
                  <a:schemeClr val="accent2">
                    <a:lumMod val="75000"/>
                  </a:schemeClr>
                </a:solidFill>
                <a:effectLst>
                  <a:outerShdw blurRad="38100" dist="38100" dir="2700000" algn="tl">
                    <a:srgbClr val="000000">
                      <a:alpha val="43137"/>
                    </a:srgbClr>
                  </a:outerShdw>
                </a:effectLst>
              </a:rPr>
              <a:t>Administración General de Auditoría de Comercio Exterior es la unidad encargada  de controlar el registro de empresas certificadas.</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establece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formato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s-ES_tradnl" b="1" dirty="0">
                <a:solidFill>
                  <a:schemeClr val="accent2">
                    <a:lumMod val="75000"/>
                  </a:schemeClr>
                </a:solidFill>
                <a:effectLst>
                  <a:outerShdw blurRad="38100" dist="38100" dir="2700000" algn="tl">
                    <a:srgbClr val="000000">
                      <a:alpha val="43137"/>
                    </a:srgbClr>
                  </a:outerShdw>
                </a:effectLst>
              </a:rPr>
              <a:t>Solicitud de inscripción en el registro de empresas </a:t>
            </a:r>
            <a:r>
              <a:rPr lang="es-ES_tradnl" b="1" dirty="0" smtClean="0">
                <a:solidFill>
                  <a:schemeClr val="accent2">
                    <a:lumMod val="75000"/>
                  </a:schemeClr>
                </a:solidFill>
                <a:effectLst>
                  <a:outerShdw blurRad="38100" dist="38100" dir="2700000" algn="tl">
                    <a:srgbClr val="000000">
                      <a:alpha val="43137"/>
                    </a:srgbClr>
                  </a:outerShdw>
                </a:effectLst>
              </a:rPr>
              <a:t>certificadas mediante el Anexo 1.</a:t>
            </a:r>
          </a:p>
          <a:p>
            <a:pPr algn="just"/>
            <a:endParaRPr lang="es-ES_tradnl" b="1" dirty="0" smtClean="0">
              <a:solidFill>
                <a:schemeClr val="accent2">
                  <a:lumMod val="75000"/>
                </a:schemeClr>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pago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derechos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realizarse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esquema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e5cinco,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s-ES_tradnl" b="1" dirty="0" smtClean="0">
                <a:solidFill>
                  <a:schemeClr val="accent2">
                    <a:lumMod val="75000"/>
                  </a:schemeClr>
                </a:solidFill>
                <a:effectLst>
                  <a:outerShdw blurRad="38100" dist="38100" dir="2700000" algn="tl">
                    <a:srgbClr val="000000">
                      <a:alpha val="43137"/>
                    </a:srgbClr>
                  </a:outerShdw>
                </a:effectLst>
              </a:rPr>
              <a:t>recibo </a:t>
            </a:r>
            <a:r>
              <a:rPr lang="es-ES_tradnl" b="1" dirty="0">
                <a:solidFill>
                  <a:schemeClr val="accent2">
                    <a:lumMod val="75000"/>
                  </a:schemeClr>
                </a:solidFill>
                <a:effectLst>
                  <a:outerShdw blurRad="38100" dist="38100" dir="2700000" algn="tl">
                    <a:srgbClr val="000000">
                      <a:alpha val="43137"/>
                    </a:srgbClr>
                  </a:outerShdw>
                </a:effectLst>
              </a:rPr>
              <a:t>de pago con el sello digital o el original del comprobante de pago de la institución de que se trate. </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643591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063198"/>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Rubro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s-ES_tradnl" b="1" dirty="0" smtClean="0">
                <a:solidFill>
                  <a:schemeClr val="accent2">
                    <a:lumMod val="75000"/>
                  </a:schemeClr>
                </a:solidFill>
                <a:effectLst>
                  <a:outerShdw blurRad="38100" dist="38100" dir="2700000" algn="tl">
                    <a:srgbClr val="000000">
                      <a:alpha val="43137"/>
                    </a:srgbClr>
                  </a:outerShdw>
                </a:effectLst>
              </a:rPr>
              <a:t>Son elegibles aquellas empresas que hayan efectuado operaciones de comercio exterior en los </a:t>
            </a:r>
            <a:r>
              <a:rPr lang="es-ES_tradnl" b="1" dirty="0">
                <a:solidFill>
                  <a:schemeClr val="accent2">
                    <a:lumMod val="75000"/>
                  </a:schemeClr>
                </a:solidFill>
                <a:effectLst>
                  <a:outerShdw blurRad="38100" dist="38100" dir="2700000" algn="tl">
                    <a:srgbClr val="000000">
                      <a:alpha val="43137"/>
                    </a:srgbClr>
                  </a:outerShdw>
                </a:effectLst>
              </a:rPr>
              <a:t>tres años anteriores a aquél en que solicitan la inscripción en el registro de empresas certificadas, siempre que cuenten con sello digital para expedir comprobantes fiscales digitales de conformidad con el artículo </a:t>
            </a:r>
            <a:r>
              <a:rPr lang="es-ES_tradnl" b="1" dirty="0" smtClean="0">
                <a:solidFill>
                  <a:schemeClr val="accent2">
                    <a:lumMod val="75000"/>
                  </a:schemeClr>
                </a:solidFill>
                <a:effectLst>
                  <a:outerShdw blurRad="38100" dist="38100" dir="2700000" algn="tl">
                    <a:srgbClr val="000000">
                      <a:alpha val="43137"/>
                    </a:srgbClr>
                  </a:outerShdw>
                </a:effectLst>
              </a:rPr>
              <a:t>29 del CFF, anexen el formato denominado ‘’Perfil de la Empresa’’ en medio magnético y cumplan con el instructivo de trámite para solicitar su inscripción en el registro de empresas certificadas</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Ya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solicitud</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opinión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favorable de la AGACE. La ACALCE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encargará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tramitar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solicitudes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hayan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hecho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AGACE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tendrán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una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vigencia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30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opiniones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favorables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emitidas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lugar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Perfil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resolverán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máximo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40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ACALCE.</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311081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509200"/>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rubro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t>
            </a: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adiciona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una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categoría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existentes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saber:</a:t>
            </a: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400050" indent="-400050" algn="just">
              <a:buAutoNum type="romanUcPeriod"/>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controladoras</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400050" indent="-400050" algn="just">
              <a:buAutoNum type="romanUcPeriod"/>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Programa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IMMEX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dedicadas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elaboración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transformación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ensamble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reparación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mantenimiento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remanufactura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aeronaves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así</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componentes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400050" indent="-400050" algn="just">
              <a:buAutoNum type="romanUcPeriod"/>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IMMEX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hayan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últimos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años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certifcada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siempre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cuenten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un SECIIT, y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dictamen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favorable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emitido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INDEX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1314450" lvl="2" indent="-4000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Tengan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menos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1000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trabjadores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el IMMS</a:t>
            </a:r>
          </a:p>
          <a:p>
            <a:pPr marL="1314450" lvl="2" indent="-4000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Tengan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activos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fijos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M &amp; 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monto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30 MDD</a:t>
            </a:r>
          </a:p>
          <a:p>
            <a:pPr marL="1314450" lvl="2" indent="-4000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cotice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BMV o en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extranjero</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3256099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23220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rubro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t>
            </a: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IV.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IMMEX </a:t>
            </a:r>
            <a:r>
              <a:rPr lang="es-ES_tradnl" b="1" dirty="0" smtClean="0">
                <a:solidFill>
                  <a:schemeClr val="accent2">
                    <a:lumMod val="75000"/>
                  </a:schemeClr>
                </a:solidFill>
                <a:effectLst>
                  <a:outerShdw blurRad="38100" dist="38100" dir="2700000" algn="tl">
                    <a:srgbClr val="000000">
                      <a:alpha val="43137"/>
                    </a:srgbClr>
                  </a:outerShdw>
                </a:effectLst>
              </a:rPr>
              <a:t>que </a:t>
            </a:r>
            <a:r>
              <a:rPr lang="es-ES_tradnl" b="1" dirty="0">
                <a:solidFill>
                  <a:schemeClr val="accent2">
                    <a:lumMod val="75000"/>
                  </a:schemeClr>
                </a:solidFill>
                <a:effectLst>
                  <a:outerShdw blurRad="38100" dist="38100" dir="2700000" algn="tl">
                    <a:srgbClr val="000000">
                      <a:alpha val="43137"/>
                    </a:srgbClr>
                  </a:outerShdw>
                </a:effectLst>
              </a:rPr>
              <a:t>se encuentren ubicadas en la franja fronteriza norte del país, colindantes con la aduana de Ciudad Juárez, que tengan un mínimo de 10 hectáreas de superficie urbanizada y cuenten con una reserva de terreno para su crecimiento por lo menos de 10 hectáreas de terreno utilizable en la cual realicen sus operaciones de comercio exterior, siempre que no se trate de empresas </a:t>
            </a:r>
            <a:r>
              <a:rPr lang="es-ES_tradnl" b="1" dirty="0" smtClean="0">
                <a:solidFill>
                  <a:schemeClr val="accent2">
                    <a:lumMod val="75000"/>
                  </a:schemeClr>
                </a:solidFill>
                <a:effectLst>
                  <a:outerShdw blurRad="38100" dist="38100" dir="2700000" algn="tl">
                    <a:srgbClr val="000000">
                      <a:alpha val="43137"/>
                    </a:srgbClr>
                  </a:outerShdw>
                </a:effectLst>
              </a:rPr>
              <a:t>comercializadoras. </a:t>
            </a:r>
          </a:p>
          <a:p>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p>
          <a:p>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  Este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tipo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cumplir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adicionalmente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los      </a:t>
            </a:r>
          </a:p>
          <a:p>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lineamientos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seguridad</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infraestructura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s-ES_tradnl" b="1" dirty="0" smtClean="0">
                <a:solidFill>
                  <a:schemeClr val="accent2">
                    <a:lumMod val="75000"/>
                  </a:schemeClr>
                </a:solidFill>
                <a:effectLst>
                  <a:outerShdw blurRad="38100" dist="38100" dir="2700000" algn="tl">
                    <a:srgbClr val="000000">
                      <a:alpha val="43137"/>
                    </a:srgbClr>
                  </a:outerShdw>
                </a:effectLst>
              </a:rPr>
              <a:t>Administración </a:t>
            </a:r>
          </a:p>
          <a:p>
            <a:r>
              <a:rPr lang="es-ES_tradnl" b="1" dirty="0">
                <a:solidFill>
                  <a:schemeClr val="accent2">
                    <a:lumMod val="75000"/>
                  </a:schemeClr>
                </a:solidFill>
                <a:effectLst>
                  <a:outerShdw blurRad="38100" dist="38100" dir="2700000" algn="tl">
                    <a:srgbClr val="000000">
                      <a:alpha val="43137"/>
                    </a:srgbClr>
                  </a:outerShdw>
                </a:effectLst>
              </a:rPr>
              <a:t> </a:t>
            </a:r>
            <a:r>
              <a:rPr lang="es-ES_tradnl" b="1" dirty="0" smtClean="0">
                <a:solidFill>
                  <a:schemeClr val="accent2">
                    <a:lumMod val="75000"/>
                  </a:schemeClr>
                </a:solidFill>
                <a:effectLst>
                  <a:outerShdw blurRad="38100" dist="38100" dir="2700000" algn="tl">
                    <a:srgbClr val="000000">
                      <a:alpha val="43137"/>
                    </a:srgbClr>
                  </a:outerShdw>
                </a:effectLst>
              </a:rPr>
              <a:t>          Central </a:t>
            </a:r>
            <a:r>
              <a:rPr lang="es-ES_tradnl" b="1" dirty="0">
                <a:solidFill>
                  <a:schemeClr val="accent2">
                    <a:lumMod val="75000"/>
                  </a:schemeClr>
                </a:solidFill>
                <a:effectLst>
                  <a:outerShdw blurRad="38100" dist="38100" dir="2700000" algn="tl">
                    <a:srgbClr val="000000">
                      <a:alpha val="43137"/>
                    </a:srgbClr>
                  </a:outerShdw>
                </a:effectLst>
              </a:rPr>
              <a:t>de Equipamiento e Infraestructura Aduanera de la AGA</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496626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23220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tiempo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respuesta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solicitud</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inscripción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mayor a 40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hábiles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negativa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ficta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solicitudes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formuladas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conforme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rubros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 y L.</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Para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rubro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tiempo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máximo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respuesta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140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hábiles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adiconaron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40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plazo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respuesta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s-ES_tradnl" dirty="0" smtClean="0"/>
          </a:p>
          <a:p>
            <a:pPr marL="285750" indent="-285750" algn="just">
              <a:buFont typeface="Arial" pitchFamily="34" charset="0"/>
              <a:buChar char="•"/>
            </a:pPr>
            <a:r>
              <a:rPr lang="es-ES_tradnl" b="1" dirty="0" smtClean="0">
                <a:solidFill>
                  <a:schemeClr val="accent2">
                    <a:lumMod val="75000"/>
                  </a:schemeClr>
                </a:solidFill>
                <a:effectLst>
                  <a:outerShdw blurRad="38100" dist="38100" dir="2700000" algn="tl">
                    <a:srgbClr val="000000">
                      <a:alpha val="43137"/>
                    </a:srgbClr>
                  </a:outerShdw>
                </a:effectLst>
              </a:rPr>
              <a:t>No son elegibles para obtener el registro bajo el rubro L las empresas </a:t>
            </a:r>
            <a:r>
              <a:rPr lang="es-ES_tradnl" b="1" dirty="0">
                <a:solidFill>
                  <a:schemeClr val="accent2">
                    <a:lumMod val="75000"/>
                  </a:schemeClr>
                </a:solidFill>
                <a:effectLst>
                  <a:outerShdw blurRad="38100" dist="38100" dir="2700000" algn="tl">
                    <a:srgbClr val="000000">
                      <a:alpha val="43137"/>
                    </a:srgbClr>
                  </a:outerShdw>
                </a:effectLst>
              </a:rPr>
              <a:t>que importen temporalmente y retornen mercancías de las fracciones arancelarias listadas en el Anexo I TER del Decreto IMMEX.</a:t>
            </a: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66412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3"/>
            <a:ext cx="8280920" cy="6494085"/>
          </a:xfrm>
          <a:prstGeom prst="rect">
            <a:avLst/>
          </a:prstGeom>
          <a:noFill/>
        </p:spPr>
        <p:txBody>
          <a:bodyPr wrap="square" rtlCol="0">
            <a:spAutoFit/>
          </a:bodyPr>
          <a:lstStyle/>
          <a:p>
            <a:pPr algn="ctr"/>
            <a:r>
              <a:rPr lang="en-US" sz="2400" b="1" dirty="0" smtClean="0">
                <a:solidFill>
                  <a:schemeClr val="accent1"/>
                </a:solidFill>
                <a:effectLst>
                  <a:outerShdw blurRad="38100" dist="38100" dir="2700000" algn="tl">
                    <a:srgbClr val="000000">
                      <a:alpha val="43137"/>
                    </a:srgbClr>
                  </a:outerShdw>
                </a:effectLst>
              </a:rPr>
              <a:t>LAS REGLAS DE CARACTER GENERAL EN MATERIA DE COMERCIO EXTERIOR PARA </a:t>
            </a:r>
            <a:r>
              <a:rPr lang="en-US" sz="3200" b="1" dirty="0" smtClean="0">
                <a:solidFill>
                  <a:schemeClr val="accent1"/>
                </a:solidFill>
                <a:effectLst>
                  <a:outerShdw blurRad="38100" dist="38100" dir="2700000" algn="tl">
                    <a:srgbClr val="000000">
                      <a:alpha val="43137"/>
                    </a:srgbClr>
                  </a:outerShdw>
                </a:effectLst>
              </a:rPr>
              <a:t>2012.</a:t>
            </a:r>
          </a:p>
          <a:p>
            <a:r>
              <a:rPr lang="en-US" sz="2400" b="1" dirty="0" err="1" smtClean="0">
                <a:solidFill>
                  <a:schemeClr val="accent2">
                    <a:lumMod val="75000"/>
                  </a:schemeClr>
                </a:solidFill>
                <a:effectLst>
                  <a:outerShdw blurRad="38100" dist="38100" dir="2700000" algn="tl">
                    <a:srgbClr val="000000">
                      <a:alpha val="43137"/>
                    </a:srgbClr>
                  </a:outerShdw>
                </a:effectLst>
              </a:rPr>
              <a:t>Estructura</a:t>
            </a:r>
            <a:r>
              <a:rPr lang="en-US" sz="2400" b="1" dirty="0" smtClean="0">
                <a:solidFill>
                  <a:schemeClr val="accent2">
                    <a:lumMod val="75000"/>
                  </a:schemeClr>
                </a:solidFill>
                <a:effectLst>
                  <a:outerShdw blurRad="38100" dist="38100" dir="2700000" algn="tl">
                    <a:srgbClr val="000000">
                      <a:alpha val="43137"/>
                    </a:srgbClr>
                  </a:outerShdw>
                </a:effectLst>
              </a:rPr>
              <a:t> general: </a:t>
            </a:r>
          </a:p>
          <a:p>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6 </a:t>
            </a:r>
            <a:r>
              <a:rPr lang="en-US" sz="2400" b="1" dirty="0" err="1" smtClean="0">
                <a:solidFill>
                  <a:schemeClr val="accent2">
                    <a:lumMod val="75000"/>
                  </a:schemeClr>
                </a:solidFill>
                <a:effectLst>
                  <a:outerShdw blurRad="38100" dist="38100" dir="2700000" algn="tl">
                    <a:srgbClr val="000000">
                      <a:alpha val="43137"/>
                    </a:srgbClr>
                  </a:outerShdw>
                </a:effectLst>
              </a:rPr>
              <a:t>capítulos</a:t>
            </a: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19 </a:t>
            </a:r>
            <a:r>
              <a:rPr lang="en-US" sz="2400" b="1" dirty="0" err="1" smtClean="0">
                <a:solidFill>
                  <a:schemeClr val="accent2">
                    <a:lumMod val="75000"/>
                  </a:schemeClr>
                </a:solidFill>
                <a:effectLst>
                  <a:outerShdw blurRad="38100" dist="38100" dir="2700000" algn="tl">
                    <a:srgbClr val="000000">
                      <a:alpha val="43137"/>
                    </a:srgbClr>
                  </a:outerShdw>
                </a:effectLst>
              </a:rPr>
              <a:t>artículos</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resolutivos</a:t>
            </a: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a:solidFill>
                  <a:schemeClr val="accent2">
                    <a:lumMod val="75000"/>
                  </a:schemeClr>
                </a:solidFill>
                <a:effectLst>
                  <a:outerShdw blurRad="38100" dist="38100" dir="2700000" algn="tl">
                    <a:srgbClr val="000000">
                      <a:alpha val="43137"/>
                    </a:srgbClr>
                  </a:outerShdw>
                </a:effectLst>
              </a:rPr>
              <a:t>1</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artículo</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transitorio</a:t>
            </a: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402 </a:t>
            </a:r>
            <a:r>
              <a:rPr lang="en-US" sz="2400" b="1" dirty="0" err="1" smtClean="0">
                <a:solidFill>
                  <a:schemeClr val="accent2">
                    <a:lumMod val="75000"/>
                  </a:schemeClr>
                </a:solidFill>
                <a:effectLst>
                  <a:outerShdw blurRad="38100" dist="38100" dir="2700000" algn="tl">
                    <a:srgbClr val="000000">
                      <a:alpha val="43137"/>
                    </a:srgbClr>
                  </a:outerShdw>
                </a:effectLst>
              </a:rPr>
              <a:t>reglas</a:t>
            </a: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1 </a:t>
            </a:r>
            <a:r>
              <a:rPr lang="en-US" sz="2400" b="1" dirty="0" err="1" smtClean="0">
                <a:solidFill>
                  <a:schemeClr val="accent2">
                    <a:lumMod val="75000"/>
                  </a:schemeClr>
                </a:solidFill>
                <a:effectLst>
                  <a:outerShdw blurRad="38100" dist="38100" dir="2700000" algn="tl">
                    <a:srgbClr val="000000">
                      <a:alpha val="43137"/>
                    </a:srgbClr>
                  </a:outerShdw>
                </a:effectLst>
              </a:rPr>
              <a:t>apartado</a:t>
            </a:r>
            <a:r>
              <a:rPr lang="en-US" sz="2400" b="1" dirty="0" smtClean="0">
                <a:solidFill>
                  <a:schemeClr val="accent2">
                    <a:lumMod val="75000"/>
                  </a:schemeClr>
                </a:solidFill>
                <a:effectLst>
                  <a:outerShdw blurRad="38100" dist="38100" dir="2700000" algn="tl">
                    <a:srgbClr val="000000">
                      <a:alpha val="43137"/>
                    </a:srgbClr>
                  </a:outerShdw>
                </a:effectLst>
              </a:rPr>
              <a:t> de </a:t>
            </a:r>
            <a:r>
              <a:rPr lang="en-US" sz="2400" b="1" dirty="0" err="1" smtClean="0">
                <a:solidFill>
                  <a:schemeClr val="accent2">
                    <a:lumMod val="75000"/>
                  </a:schemeClr>
                </a:solidFill>
                <a:effectLst>
                  <a:outerShdw blurRad="38100" dist="38100" dir="2700000" algn="tl">
                    <a:srgbClr val="000000">
                      <a:alpha val="43137"/>
                    </a:srgbClr>
                  </a:outerShdw>
                </a:effectLst>
              </a:rPr>
              <a:t>glosario</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acrónimos</a:t>
            </a:r>
            <a:r>
              <a:rPr lang="en-US" sz="2400" b="1" dirty="0" smtClean="0">
                <a:solidFill>
                  <a:schemeClr val="accent2">
                    <a:lumMod val="75000"/>
                  </a:schemeClr>
                </a:solidFill>
                <a:effectLst>
                  <a:outerShdw blurRad="38100" dist="38100" dir="2700000" algn="tl">
                    <a:srgbClr val="000000">
                      <a:alpha val="43137"/>
                    </a:srgbClr>
                  </a:outerShdw>
                </a:effectLst>
              </a:rPr>
              <a:t> y </a:t>
            </a:r>
            <a:r>
              <a:rPr lang="en-US" sz="2400" b="1" dirty="0" err="1" smtClean="0">
                <a:solidFill>
                  <a:schemeClr val="accent2">
                    <a:lumMod val="75000"/>
                  </a:schemeClr>
                </a:solidFill>
                <a:effectLst>
                  <a:outerShdw blurRad="38100" dist="38100" dir="2700000" algn="tl">
                    <a:srgbClr val="000000">
                      <a:alpha val="43137"/>
                    </a:srgbClr>
                  </a:outerShdw>
                </a:effectLst>
              </a:rPr>
              <a:t>definiciones</a:t>
            </a: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24 </a:t>
            </a:r>
            <a:r>
              <a:rPr lang="en-US" sz="2400" b="1" dirty="0" err="1" smtClean="0">
                <a:solidFill>
                  <a:schemeClr val="accent2">
                    <a:lumMod val="75000"/>
                  </a:schemeClr>
                </a:solidFill>
                <a:effectLst>
                  <a:outerShdw blurRad="38100" dist="38100" dir="2700000" algn="tl">
                    <a:srgbClr val="000000">
                      <a:alpha val="43137"/>
                    </a:srgbClr>
                  </a:outerShdw>
                </a:effectLst>
              </a:rPr>
              <a:t>Anexos</a:t>
            </a:r>
            <a:r>
              <a:rPr lang="en-US" sz="2400" b="1" dirty="0">
                <a:solidFill>
                  <a:schemeClr val="accent2">
                    <a:lumMod val="75000"/>
                  </a:schemeClr>
                </a:solidFill>
                <a:effectLst>
                  <a:outerShdw blurRad="38100" dist="38100" dir="2700000" algn="tl">
                    <a:srgbClr val="000000">
                      <a:alpha val="43137"/>
                    </a:srgbClr>
                  </a:outerShdw>
                </a:effectLst>
              </a:rPr>
              <a:t>.</a:t>
            </a:r>
            <a:endParaRPr lang="en-US" sz="2400" b="1" dirty="0" smtClean="0">
              <a:solidFill>
                <a:schemeClr val="accent2">
                  <a:lumMod val="75000"/>
                </a:schemeClr>
              </a:solidFill>
              <a:effectLst>
                <a:outerShdw blurRad="38100" dist="38100" dir="2700000" algn="tl">
                  <a:srgbClr val="000000">
                    <a:alpha val="43137"/>
                  </a:srgbClr>
                </a:outerShdw>
              </a:effectLst>
            </a:endParaRPr>
          </a:p>
          <a:p>
            <a:pPr algn="ctr"/>
            <a:endParaRPr lang="en-US" sz="2400" b="1" dirty="0" smtClean="0">
              <a:solidFill>
                <a:schemeClr val="accent1"/>
              </a:solidFill>
              <a:effectLst>
                <a:outerShdw blurRad="38100" dist="38100" dir="2700000" algn="tl">
                  <a:srgbClr val="000000">
                    <a:alpha val="43137"/>
                  </a:srgbClr>
                </a:outerShdw>
              </a:effectLst>
            </a:endParaRPr>
          </a:p>
          <a:p>
            <a:pPr algn="just"/>
            <a:endParaRPr lang="en-US" sz="2400" dirty="0" smtClean="0"/>
          </a:p>
          <a:p>
            <a:pPr algn="just"/>
            <a:endParaRPr lang="en-US" sz="2400" dirty="0"/>
          </a:p>
          <a:p>
            <a:pPr algn="just"/>
            <a:endParaRPr lang="es-ES_tradnl"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latin typeface="Microsoft JhengHei" pitchFamily="34" charset="-12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pic>
        <p:nvPicPr>
          <p:cNvPr id="5122" name="Picture 2" descr="http://t1.gstatic.com/images?q=tbn:ANd9GcSSHYmp-VoFhI8JTQ41563aE3IJFIwioUH5DMBCIM2UsPugDf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941168"/>
            <a:ext cx="1933575" cy="16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4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401205"/>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3.8.2</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Cualquier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cambio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denominación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razón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social,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domicilio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fiscal, clave del RFC,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apoderado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aduanal</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transportista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realizarse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ACALCE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formato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denominado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algn="just"/>
            <a:endParaRPr lang="es-ES_tradnl" b="1" dirty="0">
              <a:solidFill>
                <a:schemeClr val="accent2">
                  <a:lumMod val="75000"/>
                </a:schemeClr>
              </a:solidFill>
              <a:effectLst>
                <a:outerShdw blurRad="38100" dist="38100" dir="2700000" algn="tl">
                  <a:srgbClr val="000000">
                    <a:alpha val="43137"/>
                  </a:srgbClr>
                </a:outerShdw>
              </a:effectLst>
            </a:endParaRPr>
          </a:p>
          <a:p>
            <a:pPr algn="just"/>
            <a:r>
              <a:rPr lang="es-ES_tradnl" b="1" dirty="0" smtClean="0">
                <a:solidFill>
                  <a:schemeClr val="accent2">
                    <a:lumMod val="75000"/>
                  </a:schemeClr>
                </a:solidFill>
                <a:effectLst>
                  <a:outerShdw blurRad="38100" dist="38100" dir="2700000" algn="tl">
                    <a:srgbClr val="000000">
                      <a:alpha val="43137"/>
                    </a:srgbClr>
                  </a:outerShdw>
                </a:effectLst>
              </a:rPr>
              <a:t>	‘’Avisos </a:t>
            </a:r>
            <a:r>
              <a:rPr lang="es-ES_tradnl" b="1" dirty="0">
                <a:solidFill>
                  <a:schemeClr val="accent2">
                    <a:lumMod val="75000"/>
                  </a:schemeClr>
                </a:solidFill>
                <a:effectLst>
                  <a:outerShdw blurRad="38100" dist="38100" dir="2700000" algn="tl">
                    <a:srgbClr val="000000">
                      <a:alpha val="43137"/>
                    </a:srgbClr>
                  </a:outerShdw>
                </a:effectLst>
              </a:rPr>
              <a:t>a que se refieren las reglas 3.8.2. y 3.8.4., relacionadas con el </a:t>
            </a:r>
            <a:r>
              <a:rPr lang="es-ES_tradnl" b="1" dirty="0" smtClean="0">
                <a:solidFill>
                  <a:schemeClr val="accent2">
                    <a:lumMod val="75000"/>
                  </a:schemeClr>
                </a:solidFill>
                <a:effectLst>
                  <a:outerShdw blurRad="38100" dist="38100" dir="2700000" algn="tl">
                    <a:srgbClr val="000000">
                      <a:alpha val="43137"/>
                    </a:srgbClr>
                  </a:outerShdw>
                </a:effectLst>
              </a:rPr>
              <a:t>	registro </a:t>
            </a:r>
            <a:r>
              <a:rPr lang="es-ES_tradnl" b="1" dirty="0">
                <a:solidFill>
                  <a:schemeClr val="accent2">
                    <a:lumMod val="75000"/>
                  </a:schemeClr>
                </a:solidFill>
                <a:effectLst>
                  <a:outerShdw blurRad="38100" dist="38100" dir="2700000" algn="tl">
                    <a:srgbClr val="000000">
                      <a:alpha val="43137"/>
                    </a:srgbClr>
                  </a:outerShdw>
                </a:effectLst>
              </a:rPr>
              <a:t>de empresas </a:t>
            </a:r>
            <a:r>
              <a:rPr lang="es-ES_tradnl" b="1" dirty="0" smtClean="0">
                <a:solidFill>
                  <a:schemeClr val="accent2">
                    <a:lumMod val="75000"/>
                  </a:schemeClr>
                </a:solidFill>
                <a:effectLst>
                  <a:outerShdw blurRad="38100" dist="38100" dir="2700000" algn="tl">
                    <a:srgbClr val="000000">
                      <a:alpha val="43137"/>
                    </a:srgbClr>
                  </a:outerShdw>
                </a:effectLst>
              </a:rPr>
              <a:t>certificadas.’’</a:t>
            </a: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agentes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necesario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escrito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ACALCE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cambio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sustitución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1318443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678204"/>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3.8.2</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Las NEEC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hayan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recibido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requerimientos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específicos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cuentan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con 6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meses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solventarlos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deberán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hacerlo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presentación</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ese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mismo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formato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contenido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Anexo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RCGMCE.</a:t>
            </a: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NEEC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realicen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apertura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nuevas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instalaciones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realicen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operaicones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comercio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exterior,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la ACALCE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instalación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reciente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apertura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formato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denominado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Perfil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016937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678204"/>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3.8.3</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renovación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ACALCE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formato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denominado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Renovación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 ACALCE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notificará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renovación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plazo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 mayor a 30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contados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partir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hayan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obtenido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una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plazo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mayor a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año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ACALCE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comprobante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pago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derechos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correspondiente</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214049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23220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3.8.3</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 D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anexar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Dictamen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favorable de parte de INDEX, </a:t>
            </a:r>
            <a:r>
              <a:rPr lang="es-ES_tradnl" b="1" dirty="0">
                <a:solidFill>
                  <a:schemeClr val="accent2">
                    <a:lumMod val="75000"/>
                  </a:schemeClr>
                </a:solidFill>
                <a:effectLst>
                  <a:outerShdw blurRad="38100" dist="38100" dir="2700000" algn="tl">
                    <a:srgbClr val="000000">
                      <a:alpha val="43137"/>
                    </a:srgbClr>
                  </a:outerShdw>
                </a:effectLst>
              </a:rPr>
              <a:t>Industria Nacional de Autopartes, </a:t>
            </a:r>
            <a:r>
              <a:rPr lang="es-ES_tradnl" b="1" dirty="0" smtClean="0">
                <a:solidFill>
                  <a:schemeClr val="accent2">
                    <a:lumMod val="75000"/>
                  </a:schemeClr>
                </a:solidFill>
                <a:effectLst>
                  <a:outerShdw blurRad="38100" dist="38100" dir="2700000" algn="tl">
                    <a:srgbClr val="000000">
                      <a:alpha val="43137"/>
                    </a:srgbClr>
                  </a:outerShdw>
                </a:effectLst>
              </a:rPr>
              <a:t>A.C o por la </a:t>
            </a:r>
            <a:r>
              <a:rPr lang="es-ES_tradnl" b="1" dirty="0">
                <a:solidFill>
                  <a:schemeClr val="accent2">
                    <a:lumMod val="75000"/>
                  </a:schemeClr>
                </a:solidFill>
                <a:effectLst>
                  <a:outerShdw blurRad="38100" dist="38100" dir="2700000" algn="tl">
                    <a:srgbClr val="000000">
                      <a:alpha val="43137"/>
                    </a:srgbClr>
                  </a:outerShdw>
                </a:effectLst>
              </a:rPr>
              <a:t>Cámara Nacional de la Industria Electrónica de Telecomunicaciones y Tecnologías de la </a:t>
            </a:r>
            <a:r>
              <a:rPr lang="es-ES_tradnl" b="1" dirty="0" smtClean="0">
                <a:solidFill>
                  <a:schemeClr val="accent2">
                    <a:lumMod val="75000"/>
                  </a:schemeClr>
                </a:solidFill>
                <a:effectLst>
                  <a:outerShdw blurRad="38100" dist="38100" dir="2700000" algn="tl">
                    <a:srgbClr val="000000">
                      <a:alpha val="43137"/>
                    </a:srgbClr>
                  </a:outerShdw>
                </a:effectLst>
              </a:rPr>
              <a:t>Información, sobre el nivel de cumplimiento de sus obligaciones aduaneras por las operaciones realizadas en el ejercicio inmediato anterior.</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3.8.1 D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hayan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obtenido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plazo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superior a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año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dictamen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forma annual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partir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fecha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inicio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vigencia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AGACE,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más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tardar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los 30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posteriores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término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año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corresponda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2345820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3570208"/>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3.8.4</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fusión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2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más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subsista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una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ésta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deberá</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la ACALCE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5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anticipación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surta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efectos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fusión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formato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denominado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refieren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3.8.2 y 3.8.4,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relacionadas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acompañado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copia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instrumento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notarial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protcolice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acto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p:txBody>
      </p:sp>
    </p:spTree>
    <p:extLst>
      <p:ext uri="{BB962C8B-B14F-4D97-AF65-F5344CB8AC3E}">
        <p14:creationId xmlns:p14="http://schemas.microsoft.com/office/powerpoint/2010/main" val="3308138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23220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3.8.5</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Causales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cancelación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s-ES_tradnl" b="1" dirty="0" smtClean="0">
                <a:solidFill>
                  <a:schemeClr val="accent2">
                    <a:lumMod val="75000"/>
                  </a:schemeClr>
                </a:solidFill>
                <a:effectLst>
                  <a:outerShdw blurRad="38100" dist="38100" dir="2700000" algn="tl">
                    <a:srgbClr val="000000">
                      <a:alpha val="43137"/>
                    </a:srgbClr>
                  </a:outerShdw>
                </a:effectLst>
              </a:rPr>
              <a:t>I</a:t>
            </a:r>
            <a:r>
              <a:rPr lang="es-ES_tradnl" b="1" dirty="0">
                <a:solidFill>
                  <a:schemeClr val="accent2">
                    <a:lumMod val="75000"/>
                  </a:schemeClr>
                </a:solidFill>
                <a:effectLst>
                  <a:outerShdw blurRad="38100" dist="38100" dir="2700000" algn="tl">
                    <a:srgbClr val="000000">
                      <a:alpha val="43137"/>
                    </a:srgbClr>
                  </a:outerShdw>
                </a:effectLst>
              </a:rPr>
              <a:t>.        Cuando dejen de cumplir con los requisitos previstos para la autorización o la renovación.</a:t>
            </a:r>
          </a:p>
          <a:p>
            <a:pPr algn="just"/>
            <a:r>
              <a:rPr lang="es-ES_tradnl" b="1" dirty="0">
                <a:solidFill>
                  <a:schemeClr val="accent2">
                    <a:lumMod val="75000"/>
                  </a:schemeClr>
                </a:solidFill>
                <a:effectLst>
                  <a:outerShdw blurRad="38100" dist="38100" dir="2700000" algn="tl">
                    <a:srgbClr val="000000">
                      <a:alpha val="43137"/>
                    </a:srgbClr>
                  </a:outerShdw>
                </a:effectLst>
              </a:rPr>
              <a:t>II.       Cuando no presenten los avisos a que se refieren las reglas 3.8.2. y 3.8.4.</a:t>
            </a:r>
          </a:p>
          <a:p>
            <a:pPr algn="just"/>
            <a:r>
              <a:rPr lang="es-ES_tradnl" b="1" dirty="0">
                <a:solidFill>
                  <a:schemeClr val="accent2">
                    <a:lumMod val="75000"/>
                  </a:schemeClr>
                </a:solidFill>
                <a:effectLst>
                  <a:outerShdw blurRad="38100" dist="38100" dir="2700000" algn="tl">
                    <a:srgbClr val="000000">
                      <a:alpha val="43137"/>
                    </a:srgbClr>
                  </a:outerShdw>
                </a:effectLst>
              </a:rPr>
              <a:t>III.      Cuando incumplan con la presentación del comprobante de pago realizado a través del esquema electrónico e5cinco, </a:t>
            </a:r>
          </a:p>
          <a:p>
            <a:pPr algn="just"/>
            <a:r>
              <a:rPr lang="es-ES_tradnl" b="1" dirty="0">
                <a:solidFill>
                  <a:schemeClr val="accent2">
                    <a:lumMod val="75000"/>
                  </a:schemeClr>
                </a:solidFill>
                <a:effectLst>
                  <a:outerShdw blurRad="38100" dist="38100" dir="2700000" algn="tl">
                    <a:srgbClr val="000000">
                      <a:alpha val="43137"/>
                    </a:srgbClr>
                  </a:outerShdw>
                </a:effectLst>
              </a:rPr>
              <a:t>IV.      Cuando la empresa sea suspendida del Padrón de Importadores por un plazo igual o mayor a 90 días, de manera ininterrumpida.</a:t>
            </a:r>
          </a:p>
          <a:p>
            <a:pPr algn="just"/>
            <a:r>
              <a:rPr lang="es-ES_tradnl" b="1" dirty="0">
                <a:solidFill>
                  <a:schemeClr val="accent2">
                    <a:lumMod val="75000"/>
                  </a:schemeClr>
                </a:solidFill>
                <a:effectLst>
                  <a:outerShdw blurRad="38100" dist="38100" dir="2700000" algn="tl">
                    <a:srgbClr val="000000">
                      <a:alpha val="43137"/>
                    </a:srgbClr>
                  </a:outerShdw>
                </a:effectLst>
              </a:rPr>
              <a:t>V.       Cuando cuenten con la autorización para realizar la </a:t>
            </a:r>
            <a:r>
              <a:rPr lang="es-ES_tradnl" b="1" dirty="0" err="1">
                <a:solidFill>
                  <a:schemeClr val="accent2">
                    <a:lumMod val="75000"/>
                  </a:schemeClr>
                </a:solidFill>
                <a:effectLst>
                  <a:outerShdw blurRad="38100" dist="38100" dir="2700000" algn="tl">
                    <a:srgbClr val="000000">
                      <a:alpha val="43137"/>
                    </a:srgbClr>
                  </a:outerShdw>
                </a:effectLst>
              </a:rPr>
              <a:t>prevalidación</a:t>
            </a:r>
            <a:r>
              <a:rPr lang="es-ES_tradnl" b="1" dirty="0">
                <a:solidFill>
                  <a:schemeClr val="accent2">
                    <a:lumMod val="75000"/>
                  </a:schemeClr>
                </a:solidFill>
                <a:effectLst>
                  <a:outerShdw blurRad="38100" dist="38100" dir="2700000" algn="tl">
                    <a:srgbClr val="000000">
                      <a:alpha val="43137"/>
                    </a:srgbClr>
                  </a:outerShdw>
                </a:effectLst>
              </a:rPr>
              <a:t> electrónica de datos y no paguen el aprovechamiento que por la </a:t>
            </a:r>
            <a:r>
              <a:rPr lang="es-ES_tradnl" b="1" dirty="0" err="1">
                <a:solidFill>
                  <a:schemeClr val="accent2">
                    <a:lumMod val="75000"/>
                  </a:schemeClr>
                </a:solidFill>
                <a:effectLst>
                  <a:outerShdw blurRad="38100" dist="38100" dir="2700000" algn="tl">
                    <a:srgbClr val="000000">
                      <a:alpha val="43137"/>
                    </a:srgbClr>
                  </a:outerShdw>
                </a:effectLst>
              </a:rPr>
              <a:t>prevalidación</a:t>
            </a:r>
            <a:r>
              <a:rPr lang="es-ES_tradnl" b="1" dirty="0">
                <a:solidFill>
                  <a:schemeClr val="accent2">
                    <a:lumMod val="75000"/>
                  </a:schemeClr>
                </a:solidFill>
                <a:effectLst>
                  <a:outerShdw blurRad="38100" dist="38100" dir="2700000" algn="tl">
                    <a:srgbClr val="000000">
                      <a:alpha val="43137"/>
                    </a:srgbClr>
                  </a:outerShdw>
                </a:effectLst>
              </a:rPr>
              <a:t> de cada pedimento se establece en la Ley</a:t>
            </a:r>
            <a:r>
              <a:rPr lang="es-ES_tradnl" b="1" dirty="0" smtClean="0">
                <a:solidFill>
                  <a:schemeClr val="accent2">
                    <a:lumMod val="75000"/>
                  </a:schemeClr>
                </a:solidFill>
                <a:effectLst>
                  <a:outerShdw blurRad="38100" dist="38100" dir="2700000" algn="tl">
                    <a:srgbClr val="000000">
                      <a:alpha val="43137"/>
                    </a:srgbClr>
                  </a:outerShdw>
                </a:effectLst>
              </a:rPr>
              <a:t>.</a:t>
            </a:r>
            <a:endParaRPr lang="es-ES_tradnl"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2319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340197"/>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3.8.5</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Causales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cancelación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s-ES_tradnl" b="1" dirty="0">
                <a:solidFill>
                  <a:schemeClr val="accent2">
                    <a:lumMod val="75000"/>
                  </a:schemeClr>
                </a:solidFill>
                <a:effectLst>
                  <a:outerShdw blurRad="38100" dist="38100" dir="2700000" algn="tl">
                    <a:srgbClr val="000000">
                      <a:alpha val="43137"/>
                    </a:srgbClr>
                  </a:outerShdw>
                </a:effectLst>
              </a:rPr>
              <a:t>VI.      Cuando dejen de cumplir con lo previsto en el "Perfil de la empresa". Para efectos de validar lo anterior, las empresas deberán permitir la inspección de la autoridad a las instalaciones de la empresa, cuando así lo requiera, a efecto de verificar que continúa cumpliendo con los requisitos correspondientes a su autorización. </a:t>
            </a:r>
          </a:p>
          <a:p>
            <a:pPr algn="just"/>
            <a:r>
              <a:rPr lang="es-ES_tradnl" b="1" dirty="0">
                <a:solidFill>
                  <a:schemeClr val="accent2">
                    <a:lumMod val="75000"/>
                  </a:schemeClr>
                </a:solidFill>
                <a:effectLst>
                  <a:outerShdw blurRad="38100" dist="38100" dir="2700000" algn="tl">
                    <a:srgbClr val="000000">
                      <a:alpha val="43137"/>
                    </a:srgbClr>
                  </a:outerShdw>
                </a:effectLst>
              </a:rPr>
              <a:t>VII.     Cuando se detecte que las empresas que cuenten con la autorización prevista en la regla 3.8.1., apartados D y L, importen temporalmente mercancías de las fracciones arancelarias listadas en el Anexo 28, cuando se destinen a elaborar bienes del sector de la confección clasificados en los capítulos 61 a 63 y en la </a:t>
            </a:r>
            <a:r>
              <a:rPr lang="es-ES_tradnl" b="1" dirty="0" err="1">
                <a:solidFill>
                  <a:schemeClr val="accent2">
                    <a:lumMod val="75000"/>
                  </a:schemeClr>
                </a:solidFill>
                <a:effectLst>
                  <a:outerShdw blurRad="38100" dist="38100" dir="2700000" algn="tl">
                    <a:srgbClr val="000000">
                      <a:alpha val="43137"/>
                    </a:srgbClr>
                  </a:outerShdw>
                </a:effectLst>
              </a:rPr>
              <a:t>subpartida</a:t>
            </a:r>
            <a:r>
              <a:rPr lang="es-ES_tradnl" b="1" dirty="0">
                <a:solidFill>
                  <a:schemeClr val="accent2">
                    <a:lumMod val="75000"/>
                  </a:schemeClr>
                </a:solidFill>
                <a:effectLst>
                  <a:outerShdw blurRad="38100" dist="38100" dir="2700000" algn="tl">
                    <a:srgbClr val="000000">
                      <a:alpha val="43137"/>
                    </a:srgbClr>
                  </a:outerShdw>
                </a:effectLst>
              </a:rPr>
              <a:t> 9404.90, o del calzado previstos en el capítulo 64 de la TIGIE.</a:t>
            </a:r>
          </a:p>
          <a:p>
            <a:pPr algn="just"/>
            <a:r>
              <a:rPr lang="es-ES_tradnl" b="1" dirty="0">
                <a:solidFill>
                  <a:schemeClr val="accent2">
                    <a:lumMod val="75000"/>
                  </a:schemeClr>
                </a:solidFill>
                <a:effectLst>
                  <a:outerShdw blurRad="38100" dist="38100" dir="2700000" algn="tl">
                    <a:srgbClr val="000000">
                      <a:alpha val="43137"/>
                    </a:srgbClr>
                  </a:outerShdw>
                </a:effectLst>
              </a:rPr>
              <a:t>VIII.    Cuando se detecte que las empresas que cuenten con la autorización prevista en la regla 3.8.1., apartado L, fracción III, realicen importaciones temporales de mercancías de las fracciones arancelarias listadas en el Anexo I TER del Decreto IMMEX</a:t>
            </a:r>
          </a:p>
          <a:p>
            <a:r>
              <a:rPr lang="es-ES_tradnl" b="1" dirty="0" smtClean="0">
                <a:solidFill>
                  <a:schemeClr val="accent2">
                    <a:lumMod val="75000"/>
                  </a:schemeClr>
                </a:solidFill>
                <a:effectLst>
                  <a:outerShdw blurRad="38100" dist="38100" dir="2700000" algn="tl">
                    <a:srgbClr val="000000">
                      <a:alpha val="43137"/>
                    </a:srgbClr>
                  </a:outerShdw>
                </a:effectLst>
              </a:rPr>
              <a:t>.</a:t>
            </a:r>
            <a:endParaRPr lang="es-ES_tradnl"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6637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232202"/>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3.8.9.  </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Beneficio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adicional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NEEC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3.8.1.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notificados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sobre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alguna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siguientes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causales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cancelación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742950" lvl="1"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No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conforme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RCGMCE 3.8.2 y 3.8.4</a:t>
            </a:r>
          </a:p>
          <a:p>
            <a:pPr marL="742950" lvl="1"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Incumplan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comprobante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pago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derechos</a:t>
            </a: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742950" lvl="1"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No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paguen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aprovechamiento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autorización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prevalidación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electrónica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datos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742950" lvl="1"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dejen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cumplir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lo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previsto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Perfil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Tendrán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30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expresar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derecho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convenga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solventen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causa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motivó</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notificación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1562906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832092"/>
          </a:xfrm>
          <a:prstGeom prst="rect">
            <a:avLst/>
          </a:prstGeom>
          <a:noFill/>
        </p:spPr>
        <p:txBody>
          <a:bodyPr wrap="square" rtlCol="0">
            <a:spAutoFit/>
          </a:bodyPr>
          <a:lstStyle/>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ctr"/>
            <a:r>
              <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CORRIGIENDO </a:t>
            </a:r>
          </a:p>
          <a:p>
            <a:pPr algn="ctr"/>
            <a:r>
              <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LA PLANA</a:t>
            </a:r>
          </a:p>
          <a:p>
            <a:pPr lvl="1"/>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2052405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340197"/>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modifica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Anexo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27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incluir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fracción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arancelaria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1202.41.01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cacahuates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cáscara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lugar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fracción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arancelaria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1203.41.01,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u="sng"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no </a:t>
            </a:r>
            <a:r>
              <a:rPr lang="en-US" b="1" u="sng"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existe</a:t>
            </a:r>
            <a:r>
              <a:rPr lang="en-US" b="1" u="sng"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deja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sin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efectos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resolutivo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Décimo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RCGMCE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2012:</a:t>
            </a:r>
          </a:p>
          <a:p>
            <a:pPr marL="285750" indent="-285750" algn="just">
              <a:buFont typeface="Arial" pitchFamily="34" charset="0"/>
              <a:buChar char="•"/>
            </a:pPr>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742950" lvl="1" indent="-285750" algn="just">
              <a:buFont typeface="Arial" pitchFamily="34" charset="0"/>
              <a:buChar char="•"/>
            </a:pPr>
            <a:r>
              <a:rPr lang="es-ES_tradnl" i="1" dirty="0">
                <a:solidFill>
                  <a:schemeClr val="accent2">
                    <a:lumMod val="75000"/>
                  </a:schemeClr>
                </a:solidFill>
                <a:effectLst>
                  <a:outerShdw blurRad="38100" dist="38100" dir="2700000" algn="tl">
                    <a:srgbClr val="000000">
                      <a:alpha val="43137"/>
                    </a:srgbClr>
                  </a:outerShdw>
                </a:effectLst>
              </a:rPr>
              <a:t>Décimo. Tratándose de mercancías provenientes directamente de Japón, que se clasifiquen en los capítulos 01 al 05; 07 al 13 y 15 al 24 de la LIGIE, así como las mercancías que se clasifiquen en las fracciones arancelarias descritas en el artículo 1, apartado B del “Acuerdo que establece la clasificación y codificación de mercancías y productos cuya importación, exportación, internación o salida está sujeta a regulación sanitaria por parte de la Secretaría de Salud”, publicado en el DOF el 27 de septiembre de 2007 y sus posteriores modificaciones, sólo podrán ingresar a territorio nacional, por las aduanas de Manzanillo, Veracruz y del Aeropuerto Internacional de la Ciudad de México, a partir de la entrada en vigor de la presente Resolución hasta el </a:t>
            </a:r>
            <a:r>
              <a:rPr lang="es-ES_tradnl" i="1" u="sng" dirty="0">
                <a:solidFill>
                  <a:schemeClr val="accent2">
                    <a:lumMod val="75000"/>
                  </a:schemeClr>
                </a:solidFill>
                <a:effectLst>
                  <a:outerShdw blurRad="38100" dist="38100" dir="2700000" algn="tl">
                    <a:srgbClr val="000000">
                      <a:alpha val="43137"/>
                    </a:srgbClr>
                  </a:outerShdw>
                </a:effectLst>
              </a:rPr>
              <a:t>31 de diciembre de 2011 </a:t>
            </a:r>
            <a:r>
              <a:rPr lang="es-ES_tradnl" i="1" dirty="0">
                <a:solidFill>
                  <a:schemeClr val="accent2">
                    <a:lumMod val="75000"/>
                  </a:schemeClr>
                </a:solidFill>
                <a:effectLst>
                  <a:outerShdw blurRad="38100" dist="38100" dir="2700000" algn="tl">
                    <a:srgbClr val="000000">
                      <a:alpha val="43137"/>
                    </a:srgbClr>
                  </a:outerShdw>
                </a:effectLst>
              </a:rPr>
              <a:t>o </a:t>
            </a:r>
            <a:r>
              <a:rPr lang="es-ES_tradnl" i="1" u="sng" dirty="0">
                <a:solidFill>
                  <a:schemeClr val="accent2">
                    <a:lumMod val="75000"/>
                  </a:schemeClr>
                </a:solidFill>
                <a:effectLst>
                  <a:outerShdw blurRad="38100" dist="38100" dir="2700000" algn="tl">
                    <a:srgbClr val="000000">
                      <a:alpha val="43137"/>
                    </a:srgbClr>
                  </a:outerShdw>
                </a:effectLst>
              </a:rPr>
              <a:t>cuando así lo indiquen las autoridades competentes</a:t>
            </a:r>
            <a:r>
              <a:rPr lang="es-ES_tradnl" i="1" dirty="0">
                <a:solidFill>
                  <a:schemeClr val="accent2">
                    <a:lumMod val="75000"/>
                  </a:schemeClr>
                </a:solidFill>
                <a:effectLst>
                  <a:outerShdw blurRad="38100" dist="38100" dir="2700000" algn="tl">
                    <a:srgbClr val="000000">
                      <a:alpha val="43137"/>
                    </a:srgbClr>
                  </a:outerShdw>
                </a:effectLst>
              </a:rPr>
              <a:t>, </a:t>
            </a:r>
            <a:r>
              <a:rPr lang="es-ES_tradnl" i="1" u="sng" dirty="0">
                <a:solidFill>
                  <a:schemeClr val="accent2">
                    <a:lumMod val="75000"/>
                  </a:schemeClr>
                </a:solidFill>
                <a:effectLst>
                  <a:outerShdw blurRad="38100" dist="38100" dir="2700000" algn="tl">
                    <a:srgbClr val="000000">
                      <a:alpha val="43137"/>
                    </a:srgbClr>
                  </a:outerShdw>
                </a:effectLst>
              </a:rPr>
              <a:t>lo que suceda primero. </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p:txBody>
      </p:sp>
    </p:spTree>
    <p:extLst>
      <p:ext uri="{BB962C8B-B14F-4D97-AF65-F5344CB8AC3E}">
        <p14:creationId xmlns:p14="http://schemas.microsoft.com/office/powerpoint/2010/main" val="1612015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770537"/>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Conformación</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inicial</a:t>
            </a:r>
            <a:r>
              <a:rPr lang="en-US" sz="3200" b="1" dirty="0" smtClean="0">
                <a:solidFill>
                  <a:schemeClr val="accent1"/>
                </a:solidFill>
                <a:effectLst>
                  <a:outerShdw blurRad="38100" dist="38100" dir="2700000" algn="tl">
                    <a:srgbClr val="000000">
                      <a:alpha val="43137"/>
                    </a:srgbClr>
                  </a:outerShdw>
                </a:effectLst>
              </a:rPr>
              <a:t> de</a:t>
            </a:r>
          </a:p>
          <a:p>
            <a:pPr algn="ct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Publicación</a:t>
            </a:r>
            <a:r>
              <a:rPr lang="en-US" sz="2400" b="1" dirty="0" smtClean="0">
                <a:solidFill>
                  <a:schemeClr val="accent2">
                    <a:lumMod val="75000"/>
                  </a:schemeClr>
                </a:solidFill>
                <a:effectLst>
                  <a:outerShdw blurRad="38100" dist="38100" dir="2700000" algn="tl">
                    <a:srgbClr val="000000">
                      <a:alpha val="43137"/>
                    </a:srgbClr>
                  </a:outerShdw>
                </a:effectLst>
              </a:rPr>
              <a:t> original: 29 de </a:t>
            </a:r>
            <a:r>
              <a:rPr lang="en-US" sz="2400" b="1" dirty="0" err="1" smtClean="0">
                <a:solidFill>
                  <a:schemeClr val="accent2">
                    <a:lumMod val="75000"/>
                  </a:schemeClr>
                </a:solidFill>
                <a:effectLst>
                  <a:outerShdw blurRad="38100" dist="38100" dir="2700000" algn="tl">
                    <a:srgbClr val="000000">
                      <a:alpha val="43137"/>
                    </a:srgbClr>
                  </a:outerShdw>
                </a:effectLst>
              </a:rPr>
              <a:t>agosto</a:t>
            </a:r>
            <a:r>
              <a:rPr lang="en-US" sz="2400" b="1" dirty="0" smtClean="0">
                <a:solidFill>
                  <a:schemeClr val="accent2">
                    <a:lumMod val="75000"/>
                  </a:schemeClr>
                </a:solidFill>
                <a:effectLst>
                  <a:outerShdw blurRad="38100" dist="38100" dir="2700000" algn="tl">
                    <a:srgbClr val="000000">
                      <a:alpha val="43137"/>
                    </a:srgbClr>
                  </a:outerShdw>
                </a:effectLst>
              </a:rPr>
              <a:t> de 2012</a:t>
            </a: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Anexo</a:t>
            </a:r>
            <a:r>
              <a:rPr lang="en-US" sz="2400" b="1" dirty="0" smtClean="0">
                <a:solidFill>
                  <a:schemeClr val="accent2">
                    <a:lumMod val="75000"/>
                  </a:schemeClr>
                </a:solidFill>
                <a:effectLst>
                  <a:outerShdw blurRad="38100" dist="38100" dir="2700000" algn="tl">
                    <a:srgbClr val="000000">
                      <a:alpha val="43137"/>
                    </a:srgbClr>
                  </a:outerShdw>
                </a:effectLst>
              </a:rPr>
              <a:t> 1: 6 de </a:t>
            </a:r>
            <a:r>
              <a:rPr lang="en-US" sz="2400" b="1" dirty="0" err="1" smtClean="0">
                <a:solidFill>
                  <a:schemeClr val="accent2">
                    <a:lumMod val="75000"/>
                  </a:schemeClr>
                </a:solidFill>
                <a:effectLst>
                  <a:outerShdw blurRad="38100" dist="38100" dir="2700000" algn="tl">
                    <a:srgbClr val="000000">
                      <a:alpha val="43137"/>
                    </a:srgbClr>
                  </a:outerShdw>
                </a:effectLst>
              </a:rPr>
              <a:t>septiembre</a:t>
            </a:r>
            <a:r>
              <a:rPr lang="en-US" sz="2400" b="1" dirty="0" smtClean="0">
                <a:solidFill>
                  <a:schemeClr val="accent2">
                    <a:lumMod val="75000"/>
                  </a:schemeClr>
                </a:solidFill>
                <a:effectLst>
                  <a:outerShdw blurRad="38100" dist="38100" dir="2700000" algn="tl">
                    <a:srgbClr val="000000">
                      <a:alpha val="43137"/>
                    </a:srgbClr>
                  </a:outerShdw>
                </a:effectLst>
              </a:rPr>
              <a:t> de 2012</a:t>
            </a: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Anexo</a:t>
            </a:r>
            <a:r>
              <a:rPr lang="en-US" sz="2400" b="1" dirty="0" smtClean="0">
                <a:solidFill>
                  <a:schemeClr val="accent2">
                    <a:lumMod val="75000"/>
                  </a:schemeClr>
                </a:solidFill>
                <a:effectLst>
                  <a:outerShdw blurRad="38100" dist="38100" dir="2700000" algn="tl">
                    <a:srgbClr val="000000">
                      <a:alpha val="43137"/>
                    </a:srgbClr>
                  </a:outerShdw>
                </a:effectLst>
              </a:rPr>
              <a:t> 2: 3 de </a:t>
            </a:r>
            <a:r>
              <a:rPr lang="en-US" sz="2400" b="1" dirty="0" err="1" smtClean="0">
                <a:solidFill>
                  <a:schemeClr val="accent2">
                    <a:lumMod val="75000"/>
                  </a:schemeClr>
                </a:solidFill>
                <a:effectLst>
                  <a:outerShdw blurRad="38100" dist="38100" dir="2700000" algn="tl">
                    <a:srgbClr val="000000">
                      <a:alpha val="43137"/>
                    </a:srgbClr>
                  </a:outerShdw>
                </a:effectLst>
              </a:rPr>
              <a:t>agosto</a:t>
            </a:r>
            <a:r>
              <a:rPr lang="en-US" sz="2400" b="1" dirty="0" smtClean="0">
                <a:solidFill>
                  <a:schemeClr val="accent2">
                    <a:lumMod val="75000"/>
                  </a:schemeClr>
                </a:solidFill>
                <a:effectLst>
                  <a:outerShdw blurRad="38100" dist="38100" dir="2700000" algn="tl">
                    <a:srgbClr val="000000">
                      <a:alpha val="43137"/>
                    </a:srgbClr>
                  </a:outerShdw>
                </a:effectLst>
              </a:rPr>
              <a:t> de 2011 (</a:t>
            </a:r>
            <a:r>
              <a:rPr lang="en-US" sz="2400" b="1" dirty="0" err="1" smtClean="0">
                <a:solidFill>
                  <a:schemeClr val="accent2">
                    <a:lumMod val="75000"/>
                  </a:schemeClr>
                </a:solidFill>
                <a:effectLst>
                  <a:outerShdw blurRad="38100" dist="38100" dir="2700000" algn="tl">
                    <a:srgbClr val="000000">
                      <a:alpha val="43137"/>
                    </a:srgbClr>
                  </a:outerShdw>
                </a:effectLst>
              </a:rPr>
              <a:t>prevalece</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vigente</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conforme</a:t>
            </a:r>
            <a:r>
              <a:rPr lang="en-US" sz="2400" b="1" dirty="0" smtClean="0">
                <a:solidFill>
                  <a:schemeClr val="accent2">
                    <a:lumMod val="75000"/>
                  </a:schemeClr>
                </a:solidFill>
                <a:effectLst>
                  <a:outerShdw blurRad="38100" dist="38100" dir="2700000" algn="tl">
                    <a:srgbClr val="000000">
                      <a:alpha val="43137"/>
                    </a:srgbClr>
                  </a:outerShdw>
                </a:effectLst>
              </a:rPr>
              <a:t> el art. 3o. </a:t>
            </a:r>
            <a:r>
              <a:rPr lang="en-US" sz="2400" b="1" dirty="0" err="1" smtClean="0">
                <a:solidFill>
                  <a:schemeClr val="accent2">
                    <a:lumMod val="75000"/>
                  </a:schemeClr>
                </a:solidFill>
                <a:effectLst>
                  <a:outerShdw blurRad="38100" dist="38100" dir="2700000" algn="tl">
                    <a:srgbClr val="000000">
                      <a:alpha val="43137"/>
                    </a:srgbClr>
                  </a:outerShdw>
                </a:effectLst>
              </a:rPr>
              <a:t>Resolutivo</a:t>
            </a:r>
            <a:r>
              <a:rPr lang="en-US" sz="2400" b="1" dirty="0" smtClean="0">
                <a:solidFill>
                  <a:schemeClr val="accent2">
                    <a:lumMod val="75000"/>
                  </a:schemeClr>
                </a:solidFill>
                <a:effectLst>
                  <a:outerShdw blurRad="38100" dist="38100" dir="2700000" algn="tl">
                    <a:srgbClr val="000000">
                      <a:alpha val="43137"/>
                    </a:srgbClr>
                  </a:outerShdw>
                </a:effectLst>
              </a:rPr>
              <a:t> de </a:t>
            </a:r>
            <a:r>
              <a:rPr lang="en-US" sz="2400" b="1" dirty="0" err="1" smtClean="0">
                <a:solidFill>
                  <a:schemeClr val="accent2">
                    <a:lumMod val="75000"/>
                  </a:schemeClr>
                </a:solidFill>
                <a:effectLst>
                  <a:outerShdw blurRad="38100" dist="38100" dir="2700000" algn="tl">
                    <a:srgbClr val="000000">
                      <a:alpha val="43137"/>
                    </a:srgbClr>
                  </a:outerShdw>
                </a:effectLst>
              </a:rPr>
              <a:t>las</a:t>
            </a:r>
            <a:r>
              <a:rPr lang="en-US" sz="2400" b="1" dirty="0" smtClean="0">
                <a:solidFill>
                  <a:schemeClr val="accent2">
                    <a:lumMod val="75000"/>
                  </a:schemeClr>
                </a:solidFill>
                <a:effectLst>
                  <a:outerShdw blurRad="38100" dist="38100" dir="2700000" algn="tl">
                    <a:srgbClr val="000000">
                      <a:alpha val="43137"/>
                    </a:srgbClr>
                  </a:outerShdw>
                </a:effectLst>
              </a:rPr>
              <a:t> RCGCME)</a:t>
            </a: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Anexos</a:t>
            </a:r>
            <a:r>
              <a:rPr lang="en-US" sz="2400" b="1" dirty="0" smtClean="0">
                <a:solidFill>
                  <a:schemeClr val="accent2">
                    <a:lumMod val="75000"/>
                  </a:schemeClr>
                </a:solidFill>
                <a:effectLst>
                  <a:outerShdw blurRad="38100" dist="38100" dir="2700000" algn="tl">
                    <a:srgbClr val="000000">
                      <a:alpha val="43137"/>
                    </a:srgbClr>
                  </a:outerShdw>
                </a:effectLst>
              </a:rPr>
              <a:t> 4, 7-17, 19 y 21, 7 de </a:t>
            </a:r>
            <a:r>
              <a:rPr lang="en-US" sz="2400" b="1" dirty="0" err="1" smtClean="0">
                <a:solidFill>
                  <a:schemeClr val="accent2">
                    <a:lumMod val="75000"/>
                  </a:schemeClr>
                </a:solidFill>
                <a:effectLst>
                  <a:outerShdw blurRad="38100" dist="38100" dir="2700000" algn="tl">
                    <a:srgbClr val="000000">
                      <a:alpha val="43137"/>
                    </a:srgbClr>
                  </a:outerShdw>
                </a:effectLst>
              </a:rPr>
              <a:t>septiembre</a:t>
            </a:r>
            <a:r>
              <a:rPr lang="en-US" sz="2400" b="1" dirty="0" smtClean="0">
                <a:solidFill>
                  <a:schemeClr val="accent2">
                    <a:lumMod val="75000"/>
                  </a:schemeClr>
                </a:solidFill>
                <a:effectLst>
                  <a:outerShdw blurRad="38100" dist="38100" dir="2700000" algn="tl">
                    <a:srgbClr val="000000">
                      <a:alpha val="43137"/>
                    </a:srgbClr>
                  </a:outerShdw>
                </a:effectLst>
              </a:rPr>
              <a:t> de 2012</a:t>
            </a: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Anexos</a:t>
            </a:r>
            <a:r>
              <a:rPr lang="en-US" sz="2400" b="1" dirty="0" smtClean="0">
                <a:solidFill>
                  <a:schemeClr val="accent2">
                    <a:lumMod val="75000"/>
                  </a:schemeClr>
                </a:solidFill>
                <a:effectLst>
                  <a:outerShdw blurRad="38100" dist="38100" dir="2700000" algn="tl">
                    <a:srgbClr val="000000">
                      <a:alpha val="43137"/>
                    </a:srgbClr>
                  </a:outerShdw>
                </a:effectLst>
              </a:rPr>
              <a:t> 22-29: 10 de </a:t>
            </a:r>
            <a:r>
              <a:rPr lang="en-US" sz="2400" b="1" dirty="0" err="1" smtClean="0">
                <a:solidFill>
                  <a:schemeClr val="accent2">
                    <a:lumMod val="75000"/>
                  </a:schemeClr>
                </a:solidFill>
                <a:effectLst>
                  <a:outerShdw blurRad="38100" dist="38100" dir="2700000" algn="tl">
                    <a:srgbClr val="000000">
                      <a:alpha val="43137"/>
                    </a:srgbClr>
                  </a:outerShdw>
                </a:effectLst>
              </a:rPr>
              <a:t>septiembre</a:t>
            </a:r>
            <a:r>
              <a:rPr lang="en-US" sz="2400" b="1" dirty="0" smtClean="0">
                <a:solidFill>
                  <a:schemeClr val="accent2">
                    <a:lumMod val="75000"/>
                  </a:schemeClr>
                </a:solidFill>
                <a:effectLst>
                  <a:outerShdw blurRad="38100" dist="38100" dir="2700000" algn="tl">
                    <a:srgbClr val="000000">
                      <a:alpha val="43137"/>
                    </a:srgbClr>
                  </a:outerShdw>
                </a:effectLst>
              </a:rPr>
              <a:t> de 2012</a:t>
            </a:r>
            <a:endParaRPr lang="en-US" sz="2400" b="1" dirty="0">
              <a:solidFill>
                <a:schemeClr val="accent2">
                  <a:lumMod val="75000"/>
                </a:schemeClr>
              </a:solidFill>
              <a:effectLst>
                <a:outerShdw blurRad="38100" dist="38100" dir="2700000" algn="tl">
                  <a:srgbClr val="000000">
                    <a:alpha val="43137"/>
                  </a:srgbClr>
                </a:outerShdw>
              </a:effectLst>
            </a:endParaRPr>
          </a:p>
          <a:p>
            <a:pPr algn="just"/>
            <a:endParaRPr lang="es-ES_tradnl"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r>
              <a:rPr lang="es-ES_tradnl" dirty="0">
                <a:latin typeface="Microsoft JhengHei" pitchFamily="34" charset="-12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0" t="15870" r="32025" b="8318"/>
          <a:stretch/>
        </p:blipFill>
        <p:spPr bwMode="auto">
          <a:xfrm>
            <a:off x="459396" y="4221088"/>
            <a:ext cx="151216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66" t="16521" r="33235" b="6862"/>
          <a:stretch/>
        </p:blipFill>
        <p:spPr bwMode="auto">
          <a:xfrm>
            <a:off x="6516216" y="4090449"/>
            <a:ext cx="1728192" cy="246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68" t="15816" r="32000" b="6358"/>
          <a:stretch/>
        </p:blipFill>
        <p:spPr bwMode="auto">
          <a:xfrm>
            <a:off x="2267744" y="4221088"/>
            <a:ext cx="1800200" cy="24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0" t="15870" r="32025" b="8318"/>
          <a:stretch/>
        </p:blipFill>
        <p:spPr bwMode="auto">
          <a:xfrm>
            <a:off x="4716016" y="4090449"/>
            <a:ext cx="151216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108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69269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31540" y="1050868"/>
            <a:ext cx="8280920" cy="203132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endParaRPr lang="es-ES" sz="105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a:p>
            <a:pPr algn="just"/>
            <a:endParaRPr lang="es-ES" sz="105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icrosoft JhengHei" pitchFamily="34" charset="-120"/>
              <a:ea typeface="Microsoft JhengHei" pitchFamily="34" charset="-120"/>
              <a:cs typeface="David" pitchFamily="34" charset="-79"/>
            </a:endParaRPr>
          </a:p>
        </p:txBody>
      </p:sp>
      <p:sp>
        <p:nvSpPr>
          <p:cNvPr id="2" name="Rectangle 1"/>
          <p:cNvSpPr/>
          <p:nvPr/>
        </p:nvSpPr>
        <p:spPr>
          <a:xfrm>
            <a:off x="2052817" y="1052871"/>
            <a:ext cx="5038367"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icrosoft JhengHei" pitchFamily="34" charset="-120"/>
                <a:ea typeface="Microsoft JhengHei" pitchFamily="34" charset="-120"/>
                <a:cs typeface="David" pitchFamily="34" charset="-79"/>
              </a:rPr>
              <a:t>GRACIAS POR </a:t>
            </a:r>
          </a:p>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icrosoft JhengHei" pitchFamily="34" charset="-120"/>
                <a:ea typeface="Microsoft JhengHei" pitchFamily="34" charset="-120"/>
                <a:cs typeface="David" pitchFamily="34" charset="-79"/>
              </a:rPr>
              <a:t>SU ATENCION</a:t>
            </a:r>
          </a:p>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icrosoft JhengHei" pitchFamily="34" charset="-120"/>
                <a:ea typeface="Microsoft JhengHei" pitchFamily="34" charset="-120"/>
                <a:cs typeface="David" pitchFamily="34" charset="-79"/>
              </a:rPr>
              <a:t>.</a:t>
            </a:r>
          </a:p>
        </p:txBody>
      </p:sp>
      <p:sp>
        <p:nvSpPr>
          <p:cNvPr id="4" name="Rectangle 3"/>
          <p:cNvSpPr/>
          <p:nvPr/>
        </p:nvSpPr>
        <p:spPr>
          <a:xfrm>
            <a:off x="1489381" y="3455067"/>
            <a:ext cx="6611009"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Logística Aduanal del Noreste, S.C.</a:t>
            </a:r>
          </a:p>
          <a:p>
            <a:pPr algn="ctr"/>
            <a:r>
              <a:rPr lang="es-ES" sz="2400" b="1" dirty="0" err="1" smtClean="0">
                <a:solidFill>
                  <a:schemeClr val="accent2">
                    <a:lumMod val="75000"/>
                  </a:schemeClr>
                </a:solidFill>
                <a:latin typeface="Microsoft JhengHei" pitchFamily="34" charset="-120"/>
                <a:ea typeface="Microsoft JhengHei" pitchFamily="34" charset="-120"/>
                <a:cs typeface="David" pitchFamily="34" charset="-79"/>
              </a:rPr>
              <a:t>Blvd</a:t>
            </a: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 Luis </a:t>
            </a:r>
            <a:r>
              <a:rPr lang="es-ES" sz="2400" b="1" dirty="0">
                <a:solidFill>
                  <a:schemeClr val="accent2">
                    <a:lumMod val="75000"/>
                  </a:schemeClr>
                </a:solidFill>
                <a:latin typeface="Microsoft JhengHei" pitchFamily="34" charset="-120"/>
                <a:ea typeface="Microsoft JhengHei" pitchFamily="34" charset="-120"/>
                <a:cs typeface="David" pitchFamily="34" charset="-79"/>
              </a:rPr>
              <a:t>D</a:t>
            </a: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onaldo Colosio, S/N.</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Col. Nuevo Amanecer. C.P. 88790</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Cd. Reynosa, </a:t>
            </a:r>
            <a:r>
              <a:rPr lang="es-ES" sz="2400" b="1" dirty="0" err="1" smtClean="0">
                <a:solidFill>
                  <a:schemeClr val="accent2">
                    <a:lumMod val="75000"/>
                  </a:schemeClr>
                </a:solidFill>
                <a:latin typeface="Microsoft JhengHei" pitchFamily="34" charset="-120"/>
                <a:ea typeface="Microsoft JhengHei" pitchFamily="34" charset="-120"/>
                <a:cs typeface="David" pitchFamily="34" charset="-79"/>
              </a:rPr>
              <a:t>Tamps</a:t>
            </a: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Teléfono: (899)921-65-50</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Fax: (899)921-19-70</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M.D.C.I. Héctor López Aguilar</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hlinkClick r:id="rId4"/>
              </a:rPr>
              <a:t>hlopez@mas-logistics.us.com</a:t>
            </a: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    </a:t>
            </a:r>
          </a:p>
          <a:p>
            <a:pPr algn="ctr"/>
            <a:r>
              <a:rPr lang="es-ES" sz="2400" b="1" dirty="0" smtClean="0">
                <a:solidFill>
                  <a:schemeClr val="accent2">
                    <a:lumMod val="75000"/>
                  </a:schemeClr>
                </a:solidFill>
                <a:latin typeface="Microsoft JhengHei" pitchFamily="34" charset="-120"/>
                <a:ea typeface="Microsoft JhengHei" pitchFamily="34" charset="-120"/>
                <a:cs typeface="David" pitchFamily="34" charset="-79"/>
              </a:rPr>
              <a:t>www.lan.com.mx  </a:t>
            </a:r>
          </a:p>
        </p:txBody>
      </p:sp>
    </p:spTree>
    <p:extLst>
      <p:ext uri="{BB962C8B-B14F-4D97-AF65-F5344CB8AC3E}">
        <p14:creationId xmlns:p14="http://schemas.microsoft.com/office/powerpoint/2010/main" val="280351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7048083"/>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Publicación</a:t>
            </a:r>
            <a:r>
              <a:rPr lang="en-US" sz="2400" b="1" dirty="0" smtClean="0">
                <a:solidFill>
                  <a:schemeClr val="accent2">
                    <a:lumMod val="75000"/>
                  </a:schemeClr>
                </a:solidFill>
                <a:effectLst>
                  <a:outerShdw blurRad="38100" dist="38100" dir="2700000" algn="tl">
                    <a:srgbClr val="000000">
                      <a:alpha val="43137"/>
                    </a:srgbClr>
                  </a:outerShdw>
                </a:effectLst>
              </a:rPr>
              <a:t> : 1 de </a:t>
            </a:r>
            <a:r>
              <a:rPr lang="en-US" sz="2400" b="1" dirty="0" err="1" smtClean="0">
                <a:solidFill>
                  <a:schemeClr val="accent2">
                    <a:lumMod val="75000"/>
                  </a:schemeClr>
                </a:solidFill>
                <a:effectLst>
                  <a:outerShdw blurRad="38100" dist="38100" dir="2700000" algn="tl">
                    <a:srgbClr val="000000">
                      <a:alpha val="43137"/>
                    </a:srgbClr>
                  </a:outerShdw>
                </a:effectLst>
              </a:rPr>
              <a:t>noviembre</a:t>
            </a:r>
            <a:r>
              <a:rPr lang="en-US" sz="2400" b="1" dirty="0" smtClean="0">
                <a:solidFill>
                  <a:schemeClr val="accent2">
                    <a:lumMod val="75000"/>
                  </a:schemeClr>
                </a:solidFill>
                <a:effectLst>
                  <a:outerShdw blurRad="38100" dist="38100" dir="2700000" algn="tl">
                    <a:srgbClr val="000000">
                      <a:alpha val="43137"/>
                    </a:srgbClr>
                  </a:outerShdw>
                </a:effectLst>
              </a:rPr>
              <a:t> de 2012.</a:t>
            </a:r>
          </a:p>
          <a:p>
            <a:pPr marL="342900" indent="-342900" algn="just">
              <a:buFont typeface="Arial" pitchFamily="34" charset="0"/>
              <a:buChar char="•"/>
            </a:pP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lgn="just">
              <a:buFont typeface="Arial" pitchFamily="34" charset="0"/>
              <a:buChar char="•"/>
            </a:pPr>
            <a:r>
              <a:rPr lang="en-US" sz="2400" b="1" dirty="0" err="1" smtClean="0">
                <a:solidFill>
                  <a:schemeClr val="accent2">
                    <a:lumMod val="75000"/>
                  </a:schemeClr>
                </a:solidFill>
                <a:effectLst>
                  <a:outerShdw blurRad="38100" dist="38100" dir="2700000" algn="tl">
                    <a:srgbClr val="000000">
                      <a:alpha val="43137"/>
                    </a:srgbClr>
                  </a:outerShdw>
                </a:effectLst>
              </a:rPr>
              <a:t>Adición</a:t>
            </a:r>
            <a:r>
              <a:rPr lang="en-US" sz="2400" b="1" dirty="0" smtClean="0">
                <a:solidFill>
                  <a:schemeClr val="accent2">
                    <a:lumMod val="75000"/>
                  </a:schemeClr>
                </a:solidFill>
                <a:effectLst>
                  <a:outerShdw blurRad="38100" dist="38100" dir="2700000" algn="tl">
                    <a:srgbClr val="000000">
                      <a:alpha val="43137"/>
                    </a:srgbClr>
                  </a:outerShdw>
                </a:effectLst>
              </a:rPr>
              <a:t> de</a:t>
            </a:r>
            <a:r>
              <a:rPr lang="en-US" sz="2800" b="1" dirty="0" smtClean="0">
                <a:solidFill>
                  <a:schemeClr val="accent2">
                    <a:lumMod val="75000"/>
                  </a:schemeClr>
                </a:solidFill>
                <a:effectLst>
                  <a:outerShdw blurRad="38100" dist="38100" dir="2700000" algn="tl">
                    <a:srgbClr val="000000">
                      <a:alpha val="43137"/>
                    </a:srgbClr>
                  </a:outerShdw>
                </a:effectLst>
              </a:rPr>
              <a:t> 2 </a:t>
            </a:r>
            <a:r>
              <a:rPr lang="en-US" sz="2400" b="1" dirty="0" err="1" smtClean="0">
                <a:solidFill>
                  <a:schemeClr val="accent2">
                    <a:lumMod val="75000"/>
                  </a:schemeClr>
                </a:solidFill>
                <a:effectLst>
                  <a:outerShdw blurRad="38100" dist="38100" dir="2700000" algn="tl">
                    <a:srgbClr val="000000">
                      <a:alpha val="43137"/>
                    </a:srgbClr>
                  </a:outerShdw>
                </a:effectLst>
              </a:rPr>
              <a:t>reglas</a:t>
            </a:r>
            <a:r>
              <a:rPr lang="en-US" sz="2400" b="1" dirty="0" smtClean="0">
                <a:solidFill>
                  <a:schemeClr val="accent2">
                    <a:lumMod val="75000"/>
                  </a:schemeClr>
                </a:solidFill>
                <a:effectLst>
                  <a:outerShdw blurRad="38100" dist="38100" dir="2700000" algn="tl">
                    <a:srgbClr val="000000">
                      <a:alpha val="43137"/>
                    </a:srgbClr>
                  </a:outerShdw>
                </a:effectLst>
              </a:rPr>
              <a:t>: 3.7.30 y 3.8.13</a:t>
            </a:r>
          </a:p>
          <a:p>
            <a:pPr marL="342900" indent="-342900" algn="just">
              <a:buFont typeface="Arial" pitchFamily="34" charset="0"/>
              <a:buChar char="•"/>
            </a:pP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lgn="just">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Se </a:t>
            </a:r>
            <a:r>
              <a:rPr lang="en-US" sz="2400" b="1" dirty="0" err="1" smtClean="0">
                <a:solidFill>
                  <a:schemeClr val="accent2">
                    <a:lumMod val="75000"/>
                  </a:schemeClr>
                </a:solidFill>
                <a:effectLst>
                  <a:outerShdw blurRad="38100" dist="38100" dir="2700000" algn="tl">
                    <a:srgbClr val="000000">
                      <a:alpha val="43137"/>
                    </a:srgbClr>
                  </a:outerShdw>
                </a:effectLst>
              </a:rPr>
              <a:t>adicionan</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conceptos</a:t>
            </a:r>
            <a:r>
              <a:rPr lang="en-US" sz="2400" b="1" dirty="0" smtClean="0">
                <a:solidFill>
                  <a:schemeClr val="accent2">
                    <a:lumMod val="75000"/>
                  </a:schemeClr>
                </a:solidFill>
                <a:effectLst>
                  <a:outerShdw blurRad="38100" dist="38100" dir="2700000" algn="tl">
                    <a:srgbClr val="000000">
                      <a:alpha val="43137"/>
                    </a:srgbClr>
                  </a:outerShdw>
                </a:effectLst>
              </a:rPr>
              <a:t> al </a:t>
            </a:r>
            <a:r>
              <a:rPr lang="en-US" sz="2400" b="1" dirty="0" err="1" smtClean="0">
                <a:solidFill>
                  <a:schemeClr val="accent2">
                    <a:lumMod val="75000"/>
                  </a:schemeClr>
                </a:solidFill>
                <a:effectLst>
                  <a:outerShdw blurRad="38100" dist="38100" dir="2700000" algn="tl">
                    <a:srgbClr val="000000">
                      <a:alpha val="43137"/>
                    </a:srgbClr>
                  </a:outerShdw>
                </a:effectLst>
              </a:rPr>
              <a:t>apartado</a:t>
            </a:r>
            <a:r>
              <a:rPr lang="en-US" sz="2400" b="1" dirty="0" smtClean="0">
                <a:solidFill>
                  <a:schemeClr val="accent2">
                    <a:lumMod val="75000"/>
                  </a:schemeClr>
                </a:solidFill>
                <a:effectLst>
                  <a:outerShdw blurRad="38100" dist="38100" dir="2700000" algn="tl">
                    <a:srgbClr val="000000">
                      <a:alpha val="43137"/>
                    </a:srgbClr>
                  </a:outerShdw>
                </a:effectLst>
              </a:rPr>
              <a:t> de </a:t>
            </a:r>
            <a:r>
              <a:rPr lang="en-US" sz="2400" b="1" dirty="0" err="1" smtClean="0">
                <a:solidFill>
                  <a:schemeClr val="accent2">
                    <a:lumMod val="75000"/>
                  </a:schemeClr>
                </a:solidFill>
                <a:effectLst>
                  <a:outerShdw blurRad="38100" dist="38100" dir="2700000" algn="tl">
                    <a:srgbClr val="000000">
                      <a:alpha val="43137"/>
                    </a:srgbClr>
                  </a:outerShdw>
                </a:effectLst>
              </a:rPr>
              <a:t>glosario</a:t>
            </a:r>
            <a:r>
              <a:rPr lang="en-US" sz="2400" b="1" dirty="0" smtClean="0">
                <a:solidFill>
                  <a:schemeClr val="accent2">
                    <a:lumMod val="75000"/>
                  </a:schemeClr>
                </a:solidFill>
                <a:effectLst>
                  <a:outerShdw blurRad="38100" dist="38100" dir="2700000" algn="tl">
                    <a:srgbClr val="000000">
                      <a:alpha val="43137"/>
                    </a:srgbClr>
                  </a:outerShdw>
                </a:effectLst>
              </a:rPr>
              <a:t>, </a:t>
            </a:r>
            <a:r>
              <a:rPr lang="en-US" sz="2400" b="1" dirty="0" err="1" smtClean="0">
                <a:solidFill>
                  <a:schemeClr val="accent2">
                    <a:lumMod val="75000"/>
                  </a:schemeClr>
                </a:solidFill>
                <a:effectLst>
                  <a:outerShdw blurRad="38100" dist="38100" dir="2700000" algn="tl">
                    <a:srgbClr val="000000">
                      <a:alpha val="43137"/>
                    </a:srgbClr>
                  </a:outerShdw>
                </a:effectLst>
              </a:rPr>
              <a:t>acrónimos</a:t>
            </a:r>
            <a:r>
              <a:rPr lang="en-US" sz="2400" b="1" dirty="0" smtClean="0">
                <a:solidFill>
                  <a:schemeClr val="accent2">
                    <a:lumMod val="75000"/>
                  </a:schemeClr>
                </a:solidFill>
                <a:effectLst>
                  <a:outerShdw blurRad="38100" dist="38100" dir="2700000" algn="tl">
                    <a:srgbClr val="000000">
                      <a:alpha val="43137"/>
                    </a:srgbClr>
                  </a:outerShdw>
                </a:effectLst>
              </a:rPr>
              <a:t> y </a:t>
            </a:r>
            <a:r>
              <a:rPr lang="en-US" sz="2400" b="1" dirty="0" err="1" smtClean="0">
                <a:solidFill>
                  <a:schemeClr val="accent2">
                    <a:lumMod val="75000"/>
                  </a:schemeClr>
                </a:solidFill>
                <a:effectLst>
                  <a:outerShdw blurRad="38100" dist="38100" dir="2700000" algn="tl">
                    <a:srgbClr val="000000">
                      <a:alpha val="43137"/>
                    </a:srgbClr>
                  </a:outerShdw>
                </a:effectLst>
              </a:rPr>
              <a:t>definiciones</a:t>
            </a: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lgn="just">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Se </a:t>
            </a:r>
            <a:r>
              <a:rPr lang="en-US" sz="2400" b="1" dirty="0" err="1" smtClean="0">
                <a:solidFill>
                  <a:schemeClr val="accent2">
                    <a:lumMod val="75000"/>
                  </a:schemeClr>
                </a:solidFill>
                <a:effectLst>
                  <a:outerShdw blurRad="38100" dist="38100" dir="2700000" algn="tl">
                    <a:srgbClr val="000000">
                      <a:alpha val="43137"/>
                    </a:srgbClr>
                  </a:outerShdw>
                </a:effectLst>
              </a:rPr>
              <a:t>modifican</a:t>
            </a:r>
            <a:r>
              <a:rPr lang="en-US" sz="2400" b="1" dirty="0" smtClean="0">
                <a:solidFill>
                  <a:schemeClr val="accent2">
                    <a:lumMod val="75000"/>
                  </a:schemeClr>
                </a:solidFill>
                <a:effectLst>
                  <a:outerShdw blurRad="38100" dist="38100" dir="2700000" algn="tl">
                    <a:srgbClr val="000000">
                      <a:alpha val="43137"/>
                    </a:srgbClr>
                  </a:outerShdw>
                </a:effectLst>
              </a:rPr>
              <a:t> los </a:t>
            </a:r>
            <a:r>
              <a:rPr lang="en-US" sz="2400" b="1" dirty="0" err="1" smtClean="0">
                <a:solidFill>
                  <a:schemeClr val="accent2">
                    <a:lumMod val="75000"/>
                  </a:schemeClr>
                </a:solidFill>
                <a:effectLst>
                  <a:outerShdw blurRad="38100" dist="38100" dir="2700000" algn="tl">
                    <a:srgbClr val="000000">
                      <a:alpha val="43137"/>
                    </a:srgbClr>
                  </a:outerShdw>
                </a:effectLst>
              </a:rPr>
              <a:t>Anexos</a:t>
            </a:r>
            <a:r>
              <a:rPr lang="en-US" sz="2400" b="1" dirty="0" smtClean="0">
                <a:solidFill>
                  <a:schemeClr val="accent2">
                    <a:lumMod val="75000"/>
                  </a:schemeClr>
                </a:solidFill>
                <a:effectLst>
                  <a:outerShdw blurRad="38100" dist="38100" dir="2700000" algn="tl">
                    <a:srgbClr val="000000">
                      <a:alpha val="43137"/>
                    </a:srgbClr>
                  </a:outerShdw>
                </a:effectLst>
              </a:rPr>
              <a:t> 1, 4, 14, 22, 25 y 29</a:t>
            </a:r>
          </a:p>
          <a:p>
            <a:pPr marL="342900" indent="-342900" algn="just">
              <a:buFont typeface="Arial" pitchFamily="34" charset="0"/>
              <a:buChar char="•"/>
            </a:pPr>
            <a:endParaRPr lang="en-US" sz="2400" b="1" dirty="0" smtClean="0">
              <a:solidFill>
                <a:schemeClr val="accent2">
                  <a:lumMod val="75000"/>
                </a:schemeClr>
              </a:solidFill>
              <a:effectLst>
                <a:outerShdw blurRad="38100" dist="38100" dir="2700000" algn="tl">
                  <a:srgbClr val="000000">
                    <a:alpha val="43137"/>
                  </a:srgbClr>
                </a:outerShdw>
              </a:effectLst>
            </a:endParaRPr>
          </a:p>
          <a:p>
            <a:pPr marL="342900" indent="-342900" algn="just">
              <a:buFont typeface="Arial" pitchFamily="34" charset="0"/>
              <a:buChar char="•"/>
            </a:pPr>
            <a:r>
              <a:rPr lang="en-US" sz="2400" b="1" dirty="0" smtClean="0">
                <a:solidFill>
                  <a:schemeClr val="accent2">
                    <a:lumMod val="75000"/>
                  </a:schemeClr>
                </a:solidFill>
                <a:effectLst>
                  <a:outerShdw blurRad="38100" dist="38100" dir="2700000" algn="tl">
                    <a:srgbClr val="000000">
                      <a:alpha val="43137"/>
                    </a:srgbClr>
                  </a:outerShdw>
                </a:effectLst>
              </a:rPr>
              <a:t>Las </a:t>
            </a:r>
            <a:r>
              <a:rPr lang="en-US" sz="2400" b="1" dirty="0" err="1" smtClean="0">
                <a:solidFill>
                  <a:schemeClr val="accent2">
                    <a:lumMod val="75000"/>
                  </a:schemeClr>
                </a:solidFill>
                <a:effectLst>
                  <a:outerShdw blurRad="38100" dist="38100" dir="2700000" algn="tl">
                    <a:srgbClr val="000000">
                      <a:alpha val="43137"/>
                    </a:srgbClr>
                  </a:outerShdw>
                </a:effectLst>
              </a:rPr>
              <a:t>modificaciones</a:t>
            </a:r>
            <a:r>
              <a:rPr lang="en-US" sz="2400" b="1" dirty="0" smtClean="0">
                <a:solidFill>
                  <a:schemeClr val="accent2">
                    <a:lumMod val="75000"/>
                  </a:schemeClr>
                </a:solidFill>
                <a:effectLst>
                  <a:outerShdw blurRad="38100" dist="38100" dir="2700000" algn="tl">
                    <a:srgbClr val="000000">
                      <a:alpha val="43137"/>
                    </a:srgbClr>
                  </a:outerShdw>
                </a:effectLst>
              </a:rPr>
              <a:t> a los </a:t>
            </a:r>
            <a:r>
              <a:rPr lang="en-US" sz="2400" b="1" dirty="0" err="1" smtClean="0">
                <a:solidFill>
                  <a:schemeClr val="accent2">
                    <a:lumMod val="75000"/>
                  </a:schemeClr>
                </a:solidFill>
                <a:effectLst>
                  <a:outerShdw blurRad="38100" dist="38100" dir="2700000" algn="tl">
                    <a:srgbClr val="000000">
                      <a:alpha val="43137"/>
                    </a:srgbClr>
                  </a:outerShdw>
                </a:effectLst>
              </a:rPr>
              <a:t>Anexos</a:t>
            </a:r>
            <a:r>
              <a:rPr lang="en-US" sz="2400" b="1" dirty="0" smtClean="0">
                <a:solidFill>
                  <a:schemeClr val="accent2">
                    <a:lumMod val="75000"/>
                  </a:schemeClr>
                </a:solidFill>
                <a:effectLst>
                  <a:outerShdw blurRad="38100" dist="38100" dir="2700000" algn="tl">
                    <a:srgbClr val="000000">
                      <a:alpha val="43137"/>
                    </a:srgbClr>
                  </a:outerShdw>
                </a:effectLst>
              </a:rPr>
              <a:t> se </a:t>
            </a:r>
            <a:r>
              <a:rPr lang="en-US" sz="2400" b="1" dirty="0" err="1" smtClean="0">
                <a:solidFill>
                  <a:schemeClr val="accent2">
                    <a:lumMod val="75000"/>
                  </a:schemeClr>
                </a:solidFill>
                <a:effectLst>
                  <a:outerShdw blurRad="38100" dist="38100" dir="2700000" algn="tl">
                    <a:srgbClr val="000000">
                      <a:alpha val="43137"/>
                    </a:srgbClr>
                  </a:outerShdw>
                </a:effectLst>
              </a:rPr>
              <a:t>publicaron</a:t>
            </a:r>
            <a:r>
              <a:rPr lang="en-US" sz="2400" b="1" dirty="0" smtClean="0">
                <a:solidFill>
                  <a:schemeClr val="accent2">
                    <a:lumMod val="75000"/>
                  </a:schemeClr>
                </a:solidFill>
                <a:effectLst>
                  <a:outerShdw blurRad="38100" dist="38100" dir="2700000" algn="tl">
                    <a:srgbClr val="000000">
                      <a:alpha val="43137"/>
                    </a:srgbClr>
                  </a:outerShdw>
                </a:effectLst>
              </a:rPr>
              <a:t> el </a:t>
            </a:r>
            <a:r>
              <a:rPr lang="en-US" sz="2400" b="1" dirty="0" err="1" smtClean="0">
                <a:solidFill>
                  <a:schemeClr val="accent2">
                    <a:lumMod val="75000"/>
                  </a:schemeClr>
                </a:solidFill>
                <a:effectLst>
                  <a:outerShdw blurRad="38100" dist="38100" dir="2700000" algn="tl">
                    <a:srgbClr val="000000">
                      <a:alpha val="43137"/>
                    </a:srgbClr>
                  </a:outerShdw>
                </a:effectLst>
              </a:rPr>
              <a:t>día</a:t>
            </a:r>
            <a:r>
              <a:rPr lang="en-US" sz="2400" b="1" dirty="0" smtClean="0">
                <a:solidFill>
                  <a:schemeClr val="accent2">
                    <a:lumMod val="75000"/>
                  </a:schemeClr>
                </a:solidFill>
                <a:effectLst>
                  <a:outerShdw blurRad="38100" dist="38100" dir="2700000" algn="tl">
                    <a:srgbClr val="000000">
                      <a:alpha val="43137"/>
                    </a:srgbClr>
                  </a:outerShdw>
                </a:effectLst>
              </a:rPr>
              <a:t> 6 de </a:t>
            </a:r>
            <a:r>
              <a:rPr lang="en-US" sz="2400" b="1" dirty="0" err="1" smtClean="0">
                <a:solidFill>
                  <a:schemeClr val="accent2">
                    <a:lumMod val="75000"/>
                  </a:schemeClr>
                </a:solidFill>
                <a:effectLst>
                  <a:outerShdw blurRad="38100" dist="38100" dir="2700000" algn="tl">
                    <a:srgbClr val="000000">
                      <a:alpha val="43137"/>
                    </a:srgbClr>
                  </a:outerShdw>
                </a:effectLst>
              </a:rPr>
              <a:t>noviembre</a:t>
            </a:r>
            <a:r>
              <a:rPr lang="en-US" sz="2400" b="1" dirty="0" smtClean="0">
                <a:solidFill>
                  <a:schemeClr val="accent2">
                    <a:lumMod val="75000"/>
                  </a:schemeClr>
                </a:solidFill>
                <a:effectLst>
                  <a:outerShdw blurRad="38100" dist="38100" dir="2700000" algn="tl">
                    <a:srgbClr val="000000">
                      <a:alpha val="43137"/>
                    </a:srgbClr>
                  </a:outerShdw>
                </a:effectLst>
              </a:rPr>
              <a:t> de 2012.</a:t>
            </a:r>
          </a:p>
          <a:p>
            <a:pPr algn="just"/>
            <a:endParaRPr lang="es-ES_tradnl"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r>
              <a:rPr lang="es-ES_tradnl" dirty="0">
                <a:latin typeface="Microsoft JhengHei" pitchFamily="34" charset="-12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3292394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4832092"/>
          </a:xfrm>
          <a:prstGeom prst="rect">
            <a:avLst/>
          </a:prstGeom>
          <a:noFill/>
        </p:spPr>
        <p:txBody>
          <a:bodyPr wrap="square" rtlCol="0">
            <a:spAutoFit/>
          </a:bodyPr>
          <a:lstStyle/>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a:solidFill>
                <a:schemeClr val="accent1"/>
              </a:solidFill>
              <a:effectLst>
                <a:outerShdw blurRad="38100" dist="38100" dir="2700000" algn="tl">
                  <a:srgbClr val="000000">
                    <a:alpha val="43137"/>
                  </a:srgbClr>
                </a:outerShdw>
              </a:effectLst>
            </a:endParaRP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342900" indent="-342900" algn="ctr">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marL="285750" indent="-285750" algn="ctr">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ctr">
              <a:buFont typeface="Arial" pitchFamily="34" charset="0"/>
              <a:buChar char="•"/>
            </a:pPr>
            <a:r>
              <a:rPr lang="en-US" sz="40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rPr>
              <a:t>REGLAS DE APLICACION FUTURA.</a:t>
            </a:r>
            <a:endParaRPr lang="en-US" sz="32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marL="285750" indent="-285750" algn="just">
              <a:buFont typeface="Arial" pitchFamily="34" charset="0"/>
              <a:buChar char="•"/>
            </a:pPr>
            <a:endParaRPr lang="en-US"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endParaRPr lang="en-US"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endParaRPr>
          </a:p>
          <a:p>
            <a:pPr algn="just"/>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166261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509200"/>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algn="just"/>
            <a:r>
              <a:rPr lang="en-US" sz="2400" dirty="0" err="1" smtClean="0">
                <a:solidFill>
                  <a:schemeClr val="accent2">
                    <a:lumMod val="75000"/>
                  </a:schemeClr>
                </a:solidFill>
                <a:effectLst>
                  <a:outerShdw blurRad="38100" dist="38100" dir="2700000" algn="tl">
                    <a:srgbClr val="000000">
                      <a:alpha val="43137"/>
                    </a:srgbClr>
                  </a:outerShdw>
                </a:effectLst>
              </a:rPr>
              <a:t>Reglas</a:t>
            </a:r>
            <a:r>
              <a:rPr lang="en-US" sz="2400" dirty="0" smtClean="0">
                <a:solidFill>
                  <a:schemeClr val="accent2">
                    <a:lumMod val="75000"/>
                  </a:schemeClr>
                </a:solidFill>
                <a:effectLst>
                  <a:outerShdw blurRad="38100" dist="38100" dir="2700000" algn="tl">
                    <a:srgbClr val="000000">
                      <a:alpha val="43137"/>
                    </a:srgbClr>
                  </a:outerShdw>
                </a:effectLst>
              </a:rPr>
              <a:t> </a:t>
            </a:r>
            <a:r>
              <a:rPr lang="en-US" sz="2400" dirty="0" err="1">
                <a:solidFill>
                  <a:schemeClr val="accent2">
                    <a:lumMod val="75000"/>
                  </a:schemeClr>
                </a:solidFill>
                <a:effectLst>
                  <a:outerShdw blurRad="38100" dist="38100" dir="2700000" algn="tl">
                    <a:srgbClr val="000000">
                      <a:alpha val="43137"/>
                    </a:srgbClr>
                  </a:outerShdw>
                </a:effectLst>
              </a:rPr>
              <a:t>nuevas</a:t>
            </a:r>
            <a:r>
              <a:rPr lang="en-US" sz="2400" dirty="0">
                <a:solidFill>
                  <a:schemeClr val="accent2">
                    <a:lumMod val="75000"/>
                  </a:schemeClr>
                </a:solidFill>
                <a:effectLst>
                  <a:outerShdw blurRad="38100" dist="38100" dir="2700000" algn="tl">
                    <a:srgbClr val="000000">
                      <a:alpha val="43137"/>
                    </a:srgbClr>
                  </a:outerShdw>
                </a:effectLst>
              </a:rPr>
              <a:t>.</a:t>
            </a:r>
          </a:p>
          <a:p>
            <a:pPr algn="just"/>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3.7.30.</a:t>
            </a:r>
          </a:p>
          <a:p>
            <a:pPr algn="just"/>
            <a:endPar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Creación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lineamientos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emitidos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AGA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aduanero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sector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agrícola</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mediante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revisión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conjunta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autoridad</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competente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recinto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fiscal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Tijuana,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obteniendo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registro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correspondiente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tramitando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pedimento</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conducto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A.A.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presentando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mercancías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vehículos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por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conductores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inscritos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programa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FAST.</a:t>
            </a:r>
            <a:endParaRPr lang="es-ES_tradnl"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r>
              <a:rPr lang="es-ES_tradnl" dirty="0">
                <a:ea typeface="Microsoft JhengHei" pitchFamily="34" charset="-120"/>
              </a:rPr>
              <a:t> </a:t>
            </a: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ea typeface="Microsoft JhengHei" pitchFamily="34" charset="-120"/>
              <a:cs typeface="David" pitchFamily="34" charset="-79"/>
            </a:endParaRPr>
          </a:p>
        </p:txBody>
      </p:sp>
    </p:spTree>
    <p:extLst>
      <p:ext uri="{BB962C8B-B14F-4D97-AF65-F5344CB8AC3E}">
        <p14:creationId xmlns:p14="http://schemas.microsoft.com/office/powerpoint/2010/main" val="1140076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6894195"/>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342900" indent="-342900" algn="just">
              <a:buFont typeface="Arial" pitchFamily="34" charset="0"/>
              <a:buChar char="•"/>
            </a:pPr>
            <a:endParaRPr lang="en-US" sz="2400" b="1" dirty="0" smtClean="0">
              <a:solidFill>
                <a:schemeClr val="accent1"/>
              </a:solidFill>
              <a:effectLst>
                <a:outerShdw blurRad="38100" dist="38100" dir="2700000" algn="tl">
                  <a:srgbClr val="000000">
                    <a:alpha val="43137"/>
                  </a:srgbClr>
                </a:outerShdw>
              </a:effectLst>
            </a:endParaRPr>
          </a:p>
          <a:p>
            <a:pPr algn="just"/>
            <a:r>
              <a:rPr lang="en-US" sz="2400" dirty="0" err="1" smtClean="0">
                <a:solidFill>
                  <a:schemeClr val="accent2">
                    <a:lumMod val="75000"/>
                  </a:schemeClr>
                </a:solidFill>
                <a:effectLst>
                  <a:outerShdw blurRad="38100" dist="38100" dir="2700000" algn="tl">
                    <a:srgbClr val="000000">
                      <a:alpha val="43137"/>
                    </a:srgbClr>
                  </a:outerShdw>
                </a:effectLst>
              </a:rPr>
              <a:t>Reglas</a:t>
            </a:r>
            <a:r>
              <a:rPr lang="en-US" sz="2400" dirty="0" smtClean="0">
                <a:solidFill>
                  <a:schemeClr val="accent2">
                    <a:lumMod val="75000"/>
                  </a:schemeClr>
                </a:solidFill>
                <a:effectLst>
                  <a:outerShdw blurRad="38100" dist="38100" dir="2700000" algn="tl">
                    <a:srgbClr val="000000">
                      <a:alpha val="43137"/>
                    </a:srgbClr>
                  </a:outerShdw>
                </a:effectLst>
              </a:rPr>
              <a:t> </a:t>
            </a:r>
            <a:r>
              <a:rPr lang="en-US" sz="2400" dirty="0" err="1" smtClean="0">
                <a:solidFill>
                  <a:schemeClr val="accent2">
                    <a:lumMod val="75000"/>
                  </a:schemeClr>
                </a:solidFill>
                <a:effectLst>
                  <a:outerShdw blurRad="38100" dist="38100" dir="2700000" algn="tl">
                    <a:srgbClr val="000000">
                      <a:alpha val="43137"/>
                    </a:srgbClr>
                  </a:outerShdw>
                </a:effectLst>
              </a:rPr>
              <a:t>nuevas</a:t>
            </a:r>
            <a:r>
              <a:rPr lang="en-US" sz="2400" dirty="0" smtClean="0">
                <a:solidFill>
                  <a:schemeClr val="accent2">
                    <a:lumMod val="75000"/>
                  </a:schemeClr>
                </a:solidFill>
                <a:effectLst>
                  <a:outerShdw blurRad="38100" dist="38100" dir="2700000" algn="tl">
                    <a:srgbClr val="000000">
                      <a:alpha val="43137"/>
                    </a:srgbClr>
                  </a:outerShdw>
                </a:effectLst>
              </a:rPr>
              <a:t>.</a:t>
            </a:r>
          </a:p>
          <a:p>
            <a:pPr algn="just"/>
            <a:endParaRPr lang="en-US"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algn="just"/>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3.8.13.</a:t>
            </a:r>
          </a:p>
          <a:p>
            <a:pPr marL="285750" indent="-285750" algn="just">
              <a:buFont typeface="Arial" pitchFamily="34" charset="0"/>
              <a:buChar char="•"/>
            </a:pPr>
            <a:r>
              <a:rPr lang="es-ES_tradnl" b="1" dirty="0">
                <a:solidFill>
                  <a:schemeClr val="accent2">
                    <a:lumMod val="75000"/>
                  </a:schemeClr>
                </a:solidFill>
                <a:effectLst>
                  <a:outerShdw blurRad="38100" dist="38100" dir="2700000" algn="tl">
                    <a:srgbClr val="000000">
                      <a:alpha val="43137"/>
                    </a:srgbClr>
                  </a:outerShdw>
                </a:effectLst>
              </a:rPr>
              <a:t>Las empresas con Programa IMMEX, que se encuentren ubicadas en la franja fronteriza norte del país, colindantes con la aduana de Ciudad Juárez, que tengan un mínimo de 10 hectáreas de superficie urbanizada y cuenten con una reserva de terreno para su crecimiento por lo menos de 10 hectáreas de terreno </a:t>
            </a:r>
            <a:r>
              <a:rPr lang="es-ES_tradnl" b="1" dirty="0" smtClean="0">
                <a:solidFill>
                  <a:schemeClr val="accent2">
                    <a:lumMod val="75000"/>
                  </a:schemeClr>
                </a:solidFill>
                <a:effectLst>
                  <a:outerShdw blurRad="38100" dist="38100" dir="2700000" algn="tl">
                    <a:srgbClr val="000000">
                      <a:alpha val="43137"/>
                    </a:srgbClr>
                  </a:outerShdw>
                </a:effectLst>
              </a:rPr>
              <a:t>utilizable (</a:t>
            </a:r>
            <a:r>
              <a:rPr lang="es-ES_tradnl" b="1" u="sng" dirty="0" smtClean="0">
                <a:solidFill>
                  <a:schemeClr val="accent2">
                    <a:lumMod val="75000"/>
                  </a:schemeClr>
                </a:solidFill>
                <a:effectLst>
                  <a:outerShdw blurRad="38100" dist="38100" dir="2700000" algn="tl">
                    <a:srgbClr val="000000">
                      <a:alpha val="43137"/>
                    </a:srgbClr>
                  </a:outerShdw>
                </a:effectLst>
              </a:rPr>
              <a:t>RCGMCE 3.8.1 Apartado L. </a:t>
            </a:r>
            <a:r>
              <a:rPr lang="es-ES_tradnl" b="1" u="sng" dirty="0" err="1" smtClean="0">
                <a:solidFill>
                  <a:schemeClr val="accent2">
                    <a:lumMod val="75000"/>
                  </a:schemeClr>
                </a:solidFill>
                <a:effectLst>
                  <a:outerShdw blurRad="38100" dist="38100" dir="2700000" algn="tl">
                    <a:srgbClr val="000000">
                      <a:alpha val="43137"/>
                    </a:srgbClr>
                  </a:outerShdw>
                </a:effectLst>
              </a:rPr>
              <a:t>fr.</a:t>
            </a:r>
            <a:r>
              <a:rPr lang="es-ES_tradnl" b="1" u="sng" dirty="0" smtClean="0">
                <a:solidFill>
                  <a:schemeClr val="accent2">
                    <a:lumMod val="75000"/>
                  </a:schemeClr>
                </a:solidFill>
                <a:effectLst>
                  <a:outerShdw blurRad="38100" dist="38100" dir="2700000" algn="tl">
                    <a:srgbClr val="000000">
                      <a:alpha val="43137"/>
                    </a:srgbClr>
                  </a:outerShdw>
                </a:effectLst>
              </a:rPr>
              <a:t> IV</a:t>
            </a:r>
            <a:r>
              <a:rPr lang="es-ES_tradnl" b="1" dirty="0" smtClean="0">
                <a:solidFill>
                  <a:schemeClr val="accent2">
                    <a:lumMod val="75000"/>
                  </a:schemeClr>
                </a:solidFill>
                <a:effectLst>
                  <a:outerShdw blurRad="38100" dist="38100" dir="2700000" algn="tl">
                    <a:srgbClr val="000000">
                      <a:alpha val="43137"/>
                    </a:srgbClr>
                  </a:outerShdw>
                </a:effectLst>
              </a:rPr>
              <a:t>), podrán realizar el despacho a domicilio de sus operaciones de comercio exterior, siguiendo con los lineamientos establecidos por la AGA.</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rPr>
              <a:t>Pueden</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realizar</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operaciones</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mediante</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pedimentos</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consolidados</a:t>
            </a:r>
            <a:r>
              <a:rPr lang="en-US" b="1" dirty="0" smtClean="0">
                <a:solidFill>
                  <a:schemeClr val="accent2">
                    <a:lumMod val="75000"/>
                  </a:schemeClr>
                </a:solidFill>
                <a:effectLst>
                  <a:outerShdw blurRad="38100" dist="38100" dir="2700000" algn="tl">
                    <a:srgbClr val="000000">
                      <a:alpha val="43137"/>
                    </a:srgbClr>
                  </a:outerShdw>
                </a:effectLst>
              </a:rPr>
              <a:t> </a:t>
            </a:r>
            <a:r>
              <a:rPr lang="en-US" b="1" dirty="0" err="1" smtClean="0">
                <a:solidFill>
                  <a:schemeClr val="accent2">
                    <a:lumMod val="75000"/>
                  </a:schemeClr>
                </a:solidFill>
                <a:effectLst>
                  <a:outerShdw blurRad="38100" dist="38100" dir="2700000" algn="tl">
                    <a:srgbClr val="000000">
                      <a:alpha val="43137"/>
                    </a:srgbClr>
                  </a:outerShdw>
                </a:effectLst>
              </a:rPr>
              <a:t>mensuales</a:t>
            </a:r>
            <a:r>
              <a:rPr lang="en-US" b="1" dirty="0" smtClean="0">
                <a:solidFill>
                  <a:schemeClr val="accent2">
                    <a:lumMod val="75000"/>
                  </a:schemeClr>
                </a:solidFill>
                <a:effectLst>
                  <a:outerShdw blurRad="38100" dist="38100" dir="2700000" algn="tl">
                    <a:srgbClr val="000000">
                      <a:alpha val="43137"/>
                    </a:srgbClr>
                  </a:outerShdw>
                </a:effectLst>
              </a:rPr>
              <a:t> ó </a:t>
            </a:r>
            <a:r>
              <a:rPr lang="en-US" b="1" dirty="0" err="1" smtClean="0">
                <a:solidFill>
                  <a:schemeClr val="accent2">
                    <a:lumMod val="75000"/>
                  </a:schemeClr>
                </a:solidFill>
                <a:effectLst>
                  <a:outerShdw blurRad="38100" dist="38100" dir="2700000" algn="tl">
                    <a:srgbClr val="000000">
                      <a:alpha val="43137"/>
                    </a:srgbClr>
                  </a:outerShdw>
                </a:effectLst>
              </a:rPr>
              <a:t>semanales</a:t>
            </a:r>
            <a:r>
              <a:rPr lang="en-US" b="1" dirty="0" smtClean="0">
                <a:solidFill>
                  <a:schemeClr val="accent2">
                    <a:lumMod val="75000"/>
                  </a:schemeClr>
                </a:solidFill>
                <a:effectLst>
                  <a:outerShdw blurRad="38100" dist="38100" dir="2700000" algn="tl">
                    <a:srgbClr val="000000">
                      <a:alpha val="43137"/>
                    </a:srgbClr>
                  </a:outerShdw>
                </a:effectLst>
              </a:rPr>
              <a:t>.</a:t>
            </a:r>
          </a:p>
          <a:p>
            <a:pPr marL="285750" indent="-285750" algn="just">
              <a:buFont typeface="Arial" pitchFamily="34" charset="0"/>
              <a:buChar char="•"/>
            </a:pPr>
            <a:endParaRPr lang="es-ES_tradnl" b="1" dirty="0" smtClean="0">
              <a:solidFill>
                <a:schemeClr val="accent2">
                  <a:lumMod val="75000"/>
                </a:schemeClr>
              </a:solidFill>
              <a:effectLst>
                <a:outerShdw blurRad="38100" dist="38100" dir="2700000" algn="tl">
                  <a:srgbClr val="000000">
                    <a:alpha val="43137"/>
                  </a:srgbClr>
                </a:outerShdw>
              </a:effectLst>
            </a:endParaRP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supone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beneficio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exclusivo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adicional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consignados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3.8.7, 3.8.8 y 3.8.9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clase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endParaRPr lang="es-ES_tradnl" b="1" dirty="0">
              <a:solidFill>
                <a:schemeClr val="accent2">
                  <a:lumMod val="75000"/>
                </a:schemeClr>
              </a:solidFill>
              <a:effectLst>
                <a:outerShdw blurRad="38100" dist="38100" dir="2700000" algn="tl">
                  <a:srgbClr val="000000">
                    <a:alpha val="43137"/>
                  </a:srgbClr>
                </a:outerShdw>
              </a:effectLst>
              <a:ea typeface="Microsoft JhengHei" pitchFamily="34" charset="-120"/>
            </a:endParaRPr>
          </a:p>
          <a:p>
            <a:r>
              <a:rPr lang="es-ES_tradnl" dirty="0"/>
              <a:t> </a:t>
            </a:r>
          </a:p>
          <a:p>
            <a:pPr algn="just"/>
            <a:endParaRPr lang="es-ES"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a:p>
            <a:pPr algn="just"/>
            <a:r>
              <a:rPr lang="es-ES" sz="2400" b="1" dirty="0" smtClean="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rPr>
              <a:t> </a:t>
            </a:r>
            <a:endParaRPr lang="es-ES" sz="2400" b="1" dirty="0">
              <a:solidFill>
                <a:schemeClr val="accent2">
                  <a:lumMod val="75000"/>
                </a:schemeClr>
              </a:solidFill>
              <a:effectLst>
                <a:outerShdw blurRad="38100" dist="38100" dir="2700000" algn="tl">
                  <a:srgbClr val="000000">
                    <a:alpha val="43137"/>
                  </a:srgbClr>
                </a:outerShdw>
              </a:effectLst>
              <a:latin typeface="Microsoft JhengHei" pitchFamily="34" charset="-120"/>
              <a:ea typeface="Microsoft JhengHei" pitchFamily="34" charset="-120"/>
              <a:cs typeface="David" pitchFamily="34" charset="-79"/>
            </a:endParaRPr>
          </a:p>
        </p:txBody>
      </p:sp>
    </p:spTree>
    <p:extLst>
      <p:ext uri="{BB962C8B-B14F-4D97-AF65-F5344CB8AC3E}">
        <p14:creationId xmlns:p14="http://schemas.microsoft.com/office/powerpoint/2010/main" val="351199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40065" t="36794" r="38794" b="8000"/>
          <a:stretch>
            <a:fillRect/>
          </a:stretch>
        </p:blipFill>
        <p:spPr bwMode="auto">
          <a:xfrm>
            <a:off x="1043608" y="1052736"/>
            <a:ext cx="7056784" cy="45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59396" y="764704"/>
            <a:ext cx="8280920" cy="5786199"/>
          </a:xfrm>
          <a:prstGeom prst="rect">
            <a:avLst/>
          </a:prstGeom>
          <a:noFill/>
        </p:spPr>
        <p:txBody>
          <a:bodyPr wrap="square" rtlCol="0">
            <a:spAutoFit/>
          </a:bodyPr>
          <a:lstStyle/>
          <a:p>
            <a:pPr algn="ctr"/>
            <a:r>
              <a:rPr lang="en-US" sz="3200" b="1" dirty="0" err="1" smtClean="0">
                <a:solidFill>
                  <a:schemeClr val="accent1"/>
                </a:solidFill>
                <a:effectLst>
                  <a:outerShdw blurRad="38100" dist="38100" dir="2700000" algn="tl">
                    <a:srgbClr val="000000">
                      <a:alpha val="43137"/>
                    </a:srgbClr>
                  </a:outerShdw>
                </a:effectLst>
              </a:rPr>
              <a:t>Primera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Resolución</a:t>
            </a:r>
            <a:r>
              <a:rPr lang="en-US" sz="3200" b="1" dirty="0" smtClean="0">
                <a:solidFill>
                  <a:schemeClr val="accent1"/>
                </a:solidFill>
                <a:effectLst>
                  <a:outerShdw blurRad="38100" dist="38100" dir="2700000" algn="tl">
                    <a:srgbClr val="000000">
                      <a:alpha val="43137"/>
                    </a:srgbClr>
                  </a:outerShdw>
                </a:effectLst>
              </a:rPr>
              <a:t> de </a:t>
            </a:r>
            <a:r>
              <a:rPr lang="en-US" sz="3200" b="1" dirty="0" err="1" smtClean="0">
                <a:solidFill>
                  <a:schemeClr val="accent1"/>
                </a:solidFill>
                <a:effectLst>
                  <a:outerShdw blurRad="38100" dist="38100" dir="2700000" algn="tl">
                    <a:srgbClr val="000000">
                      <a:alpha val="43137"/>
                    </a:srgbClr>
                  </a:outerShdw>
                </a:effectLst>
              </a:rPr>
              <a:t>modificaciones</a:t>
            </a:r>
            <a:endParaRPr lang="en-US" sz="3200" b="1" dirty="0" smtClean="0">
              <a:solidFill>
                <a:schemeClr val="accent1"/>
              </a:solidFill>
              <a:effectLst>
                <a:outerShdw blurRad="38100" dist="38100" dir="2700000" algn="tl">
                  <a:srgbClr val="000000">
                    <a:alpha val="43137"/>
                  </a:srgbClr>
                </a:outerShdw>
              </a:effectLst>
            </a:endParaRPr>
          </a:p>
          <a:p>
            <a:pPr algn="ctr"/>
            <a:r>
              <a:rPr lang="en-US" sz="3200" b="1" dirty="0">
                <a:solidFill>
                  <a:schemeClr val="accent1"/>
                </a:solidFill>
                <a:effectLst>
                  <a:outerShdw blurRad="38100" dist="38100" dir="2700000" algn="tl">
                    <a:srgbClr val="000000">
                      <a:alpha val="43137"/>
                    </a:srgbClr>
                  </a:outerShdw>
                </a:effectLst>
              </a:rPr>
              <a:t>a</a:t>
            </a:r>
            <a:r>
              <a:rPr lang="en-US" sz="3200" b="1" dirty="0" smtClean="0">
                <a:solidFill>
                  <a:schemeClr val="accent1"/>
                </a:solidFill>
                <a:effectLst>
                  <a:outerShdw blurRad="38100" dist="38100" dir="2700000" algn="tl">
                    <a:srgbClr val="000000">
                      <a:alpha val="43137"/>
                    </a:srgbClr>
                  </a:outerShdw>
                </a:effectLst>
              </a:rPr>
              <a:t> </a:t>
            </a:r>
            <a:r>
              <a:rPr lang="en-US" sz="3200" b="1" dirty="0" err="1" smtClean="0">
                <a:solidFill>
                  <a:schemeClr val="accent1"/>
                </a:solidFill>
                <a:effectLst>
                  <a:outerShdw blurRad="38100" dist="38100" dir="2700000" algn="tl">
                    <a:srgbClr val="000000">
                      <a:alpha val="43137"/>
                    </a:srgbClr>
                  </a:outerShdw>
                </a:effectLst>
              </a:rPr>
              <a:t>las</a:t>
            </a:r>
            <a:r>
              <a:rPr lang="en-US" sz="3200" b="1" dirty="0" smtClean="0">
                <a:solidFill>
                  <a:schemeClr val="accent1"/>
                </a:solidFill>
                <a:effectLst>
                  <a:outerShdw blurRad="38100" dist="38100" dir="2700000" algn="tl">
                    <a:srgbClr val="000000">
                      <a:alpha val="43137"/>
                    </a:srgbClr>
                  </a:outerShdw>
                </a:effectLst>
              </a:rPr>
              <a:t> R.C.G.M.C.E. </a:t>
            </a:r>
            <a:r>
              <a:rPr lang="en-US" sz="3200" b="1" dirty="0" err="1" smtClean="0">
                <a:solidFill>
                  <a:schemeClr val="accent1"/>
                </a:solidFill>
                <a:effectLst>
                  <a:outerShdw blurRad="38100" dist="38100" dir="2700000" algn="tl">
                    <a:srgbClr val="000000">
                      <a:alpha val="43137"/>
                    </a:srgbClr>
                  </a:outerShdw>
                </a:effectLst>
              </a:rPr>
              <a:t>para</a:t>
            </a:r>
            <a:r>
              <a:rPr lang="en-US" sz="3200" b="1" dirty="0" smtClean="0">
                <a:solidFill>
                  <a:schemeClr val="accent1"/>
                </a:solidFill>
                <a:effectLst>
                  <a:outerShdw blurRad="38100" dist="38100" dir="2700000" algn="tl">
                    <a:srgbClr val="000000">
                      <a:alpha val="43137"/>
                    </a:srgbClr>
                  </a:outerShdw>
                </a:effectLst>
              </a:rPr>
              <a:t> 2012</a:t>
            </a:r>
          </a:p>
          <a:p>
            <a:pPr marL="285750" indent="-285750" algn="just">
              <a:buFont typeface="Arial" pitchFamily="34" charset="0"/>
              <a:buChar char="•"/>
            </a:pP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Regla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3.8.7.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Aplicación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conforme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lineamientos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AGA</a:t>
            </a:r>
          </a:p>
          <a:p>
            <a:pPr marL="285750" indent="-285750" algn="just">
              <a:buFont typeface="Arial" pitchFamily="34" charset="0"/>
              <a:buChar char="•"/>
            </a:pPr>
            <a:endPar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endParaRP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adiciona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beneficio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todas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certificadas</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fabriquen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bienes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sectores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eléctricos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electrónicos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autopartes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aeroespacial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aquellos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industria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automotriz</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terminal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manufacturera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vehículos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autotransporte</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para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someter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un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proceso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inspección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previa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los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trámites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introducción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depósito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fiscal o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recinto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fiscalizado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estratégico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en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operaciones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tráfico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aéreo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mercanc</a:t>
            </a:r>
            <a:r>
              <a:rPr lang="en-US" b="1" dirty="0" err="1">
                <a:solidFill>
                  <a:schemeClr val="accent2">
                    <a:lumMod val="75000"/>
                  </a:schemeClr>
                </a:solidFill>
                <a:effectLst>
                  <a:outerShdw blurRad="38100" dist="38100" dir="2700000" algn="tl">
                    <a:srgbClr val="000000">
                      <a:alpha val="43137"/>
                    </a:srgbClr>
                  </a:outerShdw>
                </a:effectLst>
                <a:ea typeface="Microsoft JhengHei" pitchFamily="34" charset="-120"/>
              </a:rPr>
              <a:t>í</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ingresar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territorio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nacional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procedentes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aeropuerto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internacional</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Laredo Texas y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despacho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aduanero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puede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realizar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con 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Aviso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elctrónico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importación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y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exportación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sin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que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sea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necesaria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presentación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física</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mercancías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 el M.S.A.</a:t>
            </a:r>
          </a:p>
          <a:p>
            <a:pPr marL="285750" indent="-285750" algn="just">
              <a:buFont typeface="Arial" pitchFamily="34" charset="0"/>
              <a:buChar char="•"/>
            </a:pP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Las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empresas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transportistas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deben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transmitir</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menos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3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horas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antes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despegue</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vuelo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del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Aeropuerto</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Laredo TX, la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información</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de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las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guías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aéreas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 </a:t>
            </a:r>
            <a:r>
              <a:rPr lang="en-US" b="1" dirty="0" err="1" smtClean="0">
                <a:solidFill>
                  <a:schemeClr val="accent2">
                    <a:lumMod val="75000"/>
                  </a:schemeClr>
                </a:solidFill>
                <a:effectLst>
                  <a:outerShdw blurRad="38100" dist="38100" dir="2700000" algn="tl">
                    <a:srgbClr val="000000">
                      <a:alpha val="43137"/>
                    </a:srgbClr>
                  </a:outerShdw>
                </a:effectLst>
                <a:ea typeface="Microsoft JhengHei" pitchFamily="34" charset="-120"/>
              </a:rPr>
              <a:t>transportadas</a:t>
            </a:r>
            <a:r>
              <a:rPr lang="en-US" b="1" dirty="0" smtClean="0">
                <a:solidFill>
                  <a:schemeClr val="accent2">
                    <a:lumMod val="75000"/>
                  </a:schemeClr>
                </a:solidFill>
                <a:effectLst>
                  <a:outerShdw blurRad="38100" dist="38100" dir="2700000" algn="tl">
                    <a:srgbClr val="000000">
                      <a:alpha val="43137"/>
                    </a:srgbClr>
                  </a:outerShdw>
                </a:effectLst>
                <a:ea typeface="Microsoft JhengHei" pitchFamily="34" charset="-120"/>
              </a:rPr>
              <a:t>.</a:t>
            </a:r>
          </a:p>
        </p:txBody>
      </p:sp>
    </p:spTree>
    <p:extLst>
      <p:ext uri="{BB962C8B-B14F-4D97-AF65-F5344CB8AC3E}">
        <p14:creationId xmlns:p14="http://schemas.microsoft.com/office/powerpoint/2010/main" val="2199588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23218</TotalTime>
  <Words>3459</Words>
  <Application>Microsoft Office PowerPoint</Application>
  <PresentationFormat>On-screen Show (4:3)</PresentationFormat>
  <Paragraphs>509</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hlopez</dc:creator>
  <cp:lastModifiedBy>hlopez</cp:lastModifiedBy>
  <cp:revision>154</cp:revision>
  <dcterms:created xsi:type="dcterms:W3CDTF">2011-10-04T21:24:03Z</dcterms:created>
  <dcterms:modified xsi:type="dcterms:W3CDTF">2012-11-07T13:47:23Z</dcterms:modified>
</cp:coreProperties>
</file>