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sldIdLst>
    <p:sldId id="258" r:id="rId2"/>
    <p:sldId id="298" r:id="rId3"/>
    <p:sldId id="285" r:id="rId4"/>
    <p:sldId id="283" r:id="rId5"/>
    <p:sldId id="284" r:id="rId6"/>
    <p:sldId id="286" r:id="rId7"/>
    <p:sldId id="287" r:id="rId8"/>
    <p:sldId id="288" r:id="rId9"/>
    <p:sldId id="294" r:id="rId10"/>
    <p:sldId id="289" r:id="rId11"/>
    <p:sldId id="290" r:id="rId12"/>
    <p:sldId id="291" r:id="rId13"/>
    <p:sldId id="292" r:id="rId14"/>
    <p:sldId id="293" r:id="rId15"/>
    <p:sldId id="295" r:id="rId16"/>
    <p:sldId id="296" r:id="rId17"/>
    <p:sldId id="297" r:id="rId18"/>
    <p:sldId id="281" r:id="rId19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9900"/>
    <a:srgbClr val="663300"/>
    <a:srgbClr val="996633"/>
    <a:srgbClr val="996600"/>
    <a:srgbClr val="CC6600"/>
    <a:srgbClr val="0000FF"/>
    <a:srgbClr val="66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95" autoAdjust="0"/>
    <p:restoredTop sz="93694" autoAdjust="0"/>
  </p:normalViewPr>
  <p:slideViewPr>
    <p:cSldViewPr>
      <p:cViewPr>
        <p:scale>
          <a:sx n="70" d="100"/>
          <a:sy n="70" d="100"/>
        </p:scale>
        <p:origin x="-522" y="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DD68BF2-7551-4B0D-9DDB-98C4580640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C4FF9-3AAC-4A89-9438-B9C3427FA3C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C592-49BC-4E89-94F6-CD191E692F8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B7E88-9DA7-4C6C-BCD5-FCF6F25D5D6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1D7C6-A1C6-49C7-A992-BDB3FFC6020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41D22-9B9D-45B0-863A-48F5F5F60AF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2CD65-C8EC-4A97-95E6-C34CDAA38A0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494AD-597F-4AED-929E-3A70C5EC27B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4C9B0-760B-400F-A540-A43E2753CBE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3A7C0-D0AF-4492-8615-0F81F3903E7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79EDA-5FAD-4FE0-A461-EDFC92418E7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C2F70-1B0C-473C-9529-88F7DA403EA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DBB01-CD09-4E30-B9F7-457E6C4B756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estilo título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71A27D83-3D51-4D4B-ABCC-33075C0EF0D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4"/>
          <p:cNvSpPr>
            <a:spLocks noChangeArrowheads="1"/>
          </p:cNvSpPr>
          <p:nvPr/>
        </p:nvSpPr>
        <p:spPr bwMode="auto">
          <a:xfrm>
            <a:off x="6283325" y="5194300"/>
            <a:ext cx="2555875" cy="190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s-MX"/>
          </a:p>
        </p:txBody>
      </p:sp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6307138" y="4508500"/>
            <a:ext cx="2497137" cy="27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MX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63" name="Rectangle 31"/>
          <p:cNvSpPr>
            <a:spLocks noChangeArrowheads="1"/>
          </p:cNvSpPr>
          <p:nvPr/>
        </p:nvSpPr>
        <p:spPr bwMode="auto">
          <a:xfrm>
            <a:off x="323850" y="1293813"/>
            <a:ext cx="8496300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es-ES" sz="2000" b="1" i="1" dirty="0">
              <a:solidFill>
                <a:srgbClr val="000099"/>
              </a:solidFill>
            </a:endParaRPr>
          </a:p>
          <a:p>
            <a:pPr algn="ctr" eaLnBrk="0" hangingPunct="0"/>
            <a:r>
              <a:rPr lang="es-MX" sz="4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Arial" charset="0"/>
              </a:rPr>
              <a:t>JUNTA  COMITÉ DE COMERCIO EXTERIOR</a:t>
            </a:r>
            <a:endParaRPr lang="es-ES" sz="4800" b="1" i="1" dirty="0">
              <a:solidFill>
                <a:srgbClr val="0000FF"/>
              </a:solidFill>
              <a:latin typeface="Palatino Linotype" pitchFamily="18" charset="0"/>
              <a:cs typeface="Arial" charset="0"/>
            </a:endParaRPr>
          </a:p>
          <a:p>
            <a:pPr algn="ctr" eaLnBrk="0" hangingPunct="0"/>
            <a:r>
              <a:rPr lang="es-ES" sz="4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Arial" charset="0"/>
              </a:rPr>
              <a:t>RAMMAC</a:t>
            </a:r>
            <a:endParaRPr lang="es-ES" sz="4400" b="1" i="1" dirty="0">
              <a:solidFill>
                <a:srgbClr val="0000FF"/>
              </a:solidFill>
              <a:latin typeface="Palatino Linotype" pitchFamily="18" charset="0"/>
              <a:cs typeface="Arial" charset="0"/>
            </a:endParaRPr>
          </a:p>
          <a:p>
            <a:pPr eaLnBrk="0" hangingPunct="0"/>
            <a:endParaRPr lang="es-MX" sz="2000" b="1" i="1" dirty="0">
              <a:solidFill>
                <a:srgbClr val="000099"/>
              </a:solidFill>
              <a:latin typeface="Palatino Linotype" pitchFamily="18" charset="0"/>
            </a:endParaRPr>
          </a:p>
          <a:p>
            <a:pPr eaLnBrk="0" hangingPunct="0"/>
            <a:endParaRPr lang="es-MX" sz="2000" b="1" i="1" dirty="0">
              <a:solidFill>
                <a:srgbClr val="000099"/>
              </a:solidFill>
              <a:latin typeface="Palatino Linotype" pitchFamily="18" charset="0"/>
            </a:endParaRPr>
          </a:p>
          <a:p>
            <a:pPr algn="ctr" eaLnBrk="0" hangingPunct="0"/>
            <a:r>
              <a:rPr lang="es-MX" sz="3600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NOM-144-SEMARNAT-2004</a:t>
            </a:r>
          </a:p>
          <a:p>
            <a:pPr algn="r" eaLnBrk="0" hangingPunct="0"/>
            <a:endParaRPr lang="es-MX" sz="16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r" eaLnBrk="0" hangingPunct="0"/>
            <a:endParaRPr lang="es-MX" sz="16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r" eaLnBrk="0" hangingPunct="0"/>
            <a:endParaRPr lang="es-MX" sz="16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r" eaLnBrk="0" hangingPunct="0"/>
            <a:endParaRPr lang="es-MX" sz="1600" dirty="0"/>
          </a:p>
          <a:p>
            <a:pPr algn="r" eaLnBrk="0" hangingPunct="0"/>
            <a:endParaRPr lang="es-MX" sz="16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r" eaLnBrk="0" hangingPunct="0"/>
            <a:endParaRPr lang="es-ES" sz="1600" b="1" dirty="0">
              <a:solidFill>
                <a:srgbClr val="0000FF"/>
              </a:solidFill>
              <a:latin typeface="Palatino Linotype" pitchFamily="18" charset="0"/>
            </a:endParaRPr>
          </a:p>
        </p:txBody>
      </p:sp>
      <p:pic>
        <p:nvPicPr>
          <p:cNvPr id="1536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83827">
            <a:off x="228600" y="4862513"/>
            <a:ext cx="1654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>
            <a:off x="395288" y="981075"/>
            <a:ext cx="7993062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es-MX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</a:endParaRPr>
          </a:p>
          <a:p>
            <a:pPr algn="ctr" eaLnBrk="0" hangingPunct="0">
              <a:defRPr/>
            </a:pPr>
            <a:r>
              <a:rPr lang="es-MX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LA RAZÓN DEL CAMBIO:</a:t>
            </a:r>
          </a:p>
          <a:p>
            <a:pPr eaLnBrk="0" hangingPunct="0">
              <a:defRPr/>
            </a:pPr>
            <a:endParaRPr lang="es-MX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</a:endParaRPr>
          </a:p>
          <a:p>
            <a:pPr eaLnBrk="0" hangingPunct="0">
              <a:defRPr/>
            </a:pPr>
            <a:endParaRPr lang="es-MX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</a:endParaRPr>
          </a:p>
          <a:p>
            <a:pPr algn="just" eaLnBrk="0" hangingPunct="0">
              <a:defRPr/>
            </a:pPr>
            <a:endParaRPr lang="es-MX" sz="2800" b="1" i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defRPr/>
            </a:pPr>
            <a:endParaRPr lang="es-MX" sz="2800" b="1" i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defRPr/>
            </a:pPr>
            <a:endParaRPr lang="es-MX" sz="2800" b="1" i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defRPr/>
            </a:pPr>
            <a:r>
              <a:rPr lang="es-MX" sz="2800" b="1" i="1" dirty="0">
                <a:solidFill>
                  <a:srgbClr val="0000FF"/>
                </a:solidFill>
                <a:latin typeface="Palatino Linotype" pitchFamily="18" charset="0"/>
              </a:rPr>
              <a:t>En abril de  2009 la CIPF/IPPC adoptó la revisión a la “Regulación del embalaje de madera en el comercio internacional” (NIMF/ISPM N° 15).</a:t>
            </a:r>
          </a:p>
          <a:p>
            <a:pPr eaLnBrk="0" hangingPunct="0">
              <a:defRPr/>
            </a:pP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Actualmente la NOM-144 se encuentra en proceso de actualización y modificación……..</a:t>
            </a:r>
          </a:p>
        </p:txBody>
      </p:sp>
      <p:pic>
        <p:nvPicPr>
          <p:cNvPr id="24579" name="Picture 2" descr="International Plant Protection Convention - Protecting the world's plant resources from pes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205038"/>
            <a:ext cx="71294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Actualmente la NOM-144 se encuentra en proceso de actualización y modificación……..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23850" y="1095375"/>
            <a:ext cx="8064500" cy="46466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buClr>
                <a:srgbClr val="FF0000"/>
              </a:buClr>
              <a:defRPr/>
            </a:pPr>
            <a:r>
              <a:rPr lang="es-MX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Principales cambios adoptados:</a:t>
            </a:r>
          </a:p>
          <a:p>
            <a:pPr algn="just" eaLnBrk="0" hangingPunct="0">
              <a:buClr>
                <a:srgbClr val="FF0000"/>
              </a:buClr>
              <a:defRPr/>
            </a:pPr>
            <a:endParaRPr lang="es-MX" sz="2800" b="1" i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EXCEPCIONES….</a:t>
            </a:r>
          </a:p>
          <a:p>
            <a:pPr algn="just" eaLnBrk="0" hangingPunct="0">
              <a:buClr>
                <a:srgbClr val="FF0000"/>
              </a:buClr>
              <a:defRPr/>
            </a:pPr>
            <a:endParaRPr lang="es-ES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marL="355600" indent="-355600" algn="just" eaLnBrk="0" hangingPunct="0">
              <a:buClr>
                <a:srgbClr val="FF0000"/>
              </a:buClr>
              <a:buFont typeface="Wingdings 2" pitchFamily="18" charset="2"/>
              <a:buChar char=""/>
              <a:defRPr/>
            </a:pPr>
            <a:r>
              <a:rPr lang="es-ES" dirty="0">
                <a:solidFill>
                  <a:srgbClr val="0000FF"/>
                </a:solidFill>
                <a:latin typeface="Palatino Linotype" pitchFamily="18" charset="0"/>
              </a:rPr>
              <a:t>Cajas, estuches o continentes de madera procesada presentados con los artículos a los que están destinados. </a:t>
            </a:r>
          </a:p>
          <a:p>
            <a:pPr marL="355600" indent="-355600" algn="just" eaLnBrk="0" hangingPunct="0">
              <a:buClr>
                <a:srgbClr val="FF0000"/>
              </a:buClr>
              <a:buFont typeface="Wingdings 2" pitchFamily="18" charset="2"/>
              <a:buChar char=""/>
              <a:defRPr/>
            </a:pPr>
            <a:r>
              <a:rPr lang="es-ES" dirty="0">
                <a:solidFill>
                  <a:srgbClr val="0000FF"/>
                </a:solidFill>
                <a:latin typeface="Palatino Linotype" pitchFamily="18" charset="0"/>
              </a:rPr>
              <a:t> Los componentes de madera unidos de manera permanente a vehículos de  transporte y contenedores.</a:t>
            </a:r>
          </a:p>
          <a:p>
            <a:pPr marL="355600" indent="-355600" algn="just" eaLnBrk="0" hangingPunct="0">
              <a:buClr>
                <a:srgbClr val="FF0000"/>
              </a:buClr>
              <a:buFont typeface="Wingdings 2" pitchFamily="18" charset="2"/>
              <a:buChar char=""/>
              <a:defRPr/>
            </a:pPr>
            <a:r>
              <a:rPr lang="es-ES" dirty="0">
                <a:solidFill>
                  <a:srgbClr val="0000FF"/>
                </a:solidFill>
                <a:latin typeface="Palatino Linotype" pitchFamily="18" charset="0"/>
              </a:rPr>
              <a:t> Madera para estiba, en cargamentos de madera, que es cortada de la misma especie y calidad y que cumplió con los mismos requisitos fitosanitarios de la madera.</a:t>
            </a:r>
            <a:endParaRPr lang="es-MX" dirty="0">
              <a:solidFill>
                <a:srgbClr val="0000FF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Actualmente la NOM-144 se encuentra en proceso de actualización y modificación……..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50825" y="765175"/>
            <a:ext cx="8208963" cy="38163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MEDIDAS APROBADAS</a:t>
            </a:r>
          </a:p>
          <a:p>
            <a:pPr eaLnBrk="0" hangingPunct="0">
              <a:defRPr/>
            </a:pPr>
            <a:endParaRPr lang="es-ES" sz="1800" dirty="0">
              <a:solidFill>
                <a:srgbClr val="0000FF"/>
              </a:solidFill>
              <a:latin typeface="Palatino Linotype" pitchFamily="18" charset="0"/>
            </a:endParaRPr>
          </a:p>
          <a:p>
            <a:pPr eaLnBrk="0" hangingPunct="0">
              <a:defRPr/>
            </a:pPr>
            <a:r>
              <a:rPr lang="es-ES" sz="2000" b="1" dirty="0">
                <a:solidFill>
                  <a:srgbClr val="0000FF"/>
                </a:solidFill>
                <a:latin typeface="Palatino Linotype" pitchFamily="18" charset="0"/>
              </a:rPr>
              <a:t>1. Uso de madera descortezada</a:t>
            </a:r>
          </a:p>
          <a:p>
            <a:pPr algn="just" eaLnBrk="0" hangingPunct="0">
              <a:defRPr/>
            </a:pPr>
            <a:r>
              <a:rPr lang="es-ES" sz="2000" dirty="0">
                <a:latin typeface="Palatino Linotype" pitchFamily="18" charset="0"/>
              </a:rPr>
              <a:t>El embalaje de madera se deberá fabricar con madera descortezada, independientemente del tratamiento que se aplique.</a:t>
            </a:r>
          </a:p>
          <a:p>
            <a:pPr eaLnBrk="0" hangingPunct="0">
              <a:defRPr/>
            </a:pPr>
            <a:endParaRPr lang="es-ES" sz="2000" b="1" dirty="0">
              <a:latin typeface="Palatino Linotype" pitchFamily="18" charset="0"/>
            </a:endParaRPr>
          </a:p>
          <a:p>
            <a:pPr eaLnBrk="0" hangingPunct="0">
              <a:defRPr/>
            </a:pPr>
            <a:r>
              <a:rPr lang="es-ES" sz="2000" b="1" dirty="0">
                <a:solidFill>
                  <a:srgbClr val="0000FF"/>
                </a:solidFill>
                <a:latin typeface="Palatino Linotype" pitchFamily="18" charset="0"/>
              </a:rPr>
              <a:t>2. Tratamiento térmico (HT)</a:t>
            </a:r>
          </a:p>
          <a:p>
            <a:pPr eaLnBrk="0" hangingPunct="0">
              <a:defRPr/>
            </a:pPr>
            <a:r>
              <a:rPr lang="es-ES" sz="2000" dirty="0">
                <a:latin typeface="Palatino Linotype" pitchFamily="18" charset="0"/>
              </a:rPr>
              <a:t>56°C al centro de la tabla por 30 minutos. </a:t>
            </a:r>
          </a:p>
          <a:p>
            <a:pPr eaLnBrk="0" hangingPunct="0">
              <a:defRPr/>
            </a:pPr>
            <a:endParaRPr lang="es-MX" sz="2000" dirty="0">
              <a:latin typeface="Palatino Linotype" pitchFamily="18" charset="0"/>
            </a:endParaRPr>
          </a:p>
          <a:p>
            <a:pPr eaLnBrk="0" hangingPunct="0">
              <a:defRPr/>
            </a:pPr>
            <a:r>
              <a:rPr lang="es-ES" sz="2000" b="1" dirty="0">
                <a:solidFill>
                  <a:srgbClr val="0000FF"/>
                </a:solidFill>
                <a:latin typeface="Palatino Linotype" pitchFamily="18" charset="0"/>
              </a:rPr>
              <a:t>3. Fumigación con bromuro de metilo (MB)</a:t>
            </a:r>
          </a:p>
          <a:p>
            <a:pPr eaLnBrk="0" hangingPunct="0">
              <a:defRPr/>
            </a:pPr>
            <a:r>
              <a:rPr lang="es-ES" sz="2000" dirty="0">
                <a:latin typeface="Palatino Linotype" pitchFamily="18" charset="0"/>
              </a:rPr>
              <a:t>Temperatura mínima de la madera y su ambiente no inferior a 10°C y un tiempo de exposición no menor a 24 hrs + 12 hrs de ventilación.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524000" y="4527550"/>
          <a:ext cx="6096000" cy="200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Temperatura</a:t>
                      </a:r>
                      <a:endParaRPr lang="es-MX" sz="1400" dirty="0">
                        <a:solidFill>
                          <a:schemeClr val="tx1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Dosis (g/m3)</a:t>
                      </a:r>
                      <a:endParaRPr lang="es-MX" sz="1400" dirty="0">
                        <a:solidFill>
                          <a:schemeClr val="tx1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Concentración mínima  (g/m3) a:</a:t>
                      </a:r>
                      <a:endParaRPr lang="es-MX" sz="1400" dirty="0">
                        <a:solidFill>
                          <a:schemeClr val="tx1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2 horas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4 horas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24 horas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latin typeface="Palatino Linotype" pitchFamily="18" charset="0"/>
                        </a:rPr>
                        <a:t>21° C o más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48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36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31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24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latin typeface="Palatino Linotype" pitchFamily="18" charset="0"/>
                        </a:rPr>
                        <a:t>16 ° C o más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56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42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36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28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latin typeface="Palatino Linotype" pitchFamily="18" charset="0"/>
                        </a:rPr>
                        <a:t>10° C o más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64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48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42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32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Actualmente la NOM-144 se encuentra en proceso de actualización y modificación……..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23850" y="819150"/>
            <a:ext cx="8135938" cy="5140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buClr>
                <a:srgbClr val="FF0000"/>
              </a:buClr>
              <a:defRPr/>
            </a:pPr>
            <a:r>
              <a:rPr lang="es-E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TRATAMIENTO Y MARCADO DEL EMBALAJE DE MADERA RE-USADO, REPARADO Y RE-MANUFACTURADO.</a:t>
            </a:r>
          </a:p>
          <a:p>
            <a:pPr algn="just" eaLnBrk="0" hangingPunct="0">
              <a:buClr>
                <a:srgbClr val="FF0000"/>
              </a:buClr>
              <a:defRPr/>
            </a:pPr>
            <a:endParaRPr lang="es-ES" sz="1800" b="1" i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  <a:defRPr/>
            </a:pPr>
            <a:endParaRPr lang="es-ES" sz="1800" b="1" i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  <a:defRPr/>
            </a:pPr>
            <a:r>
              <a:rPr lang="es-ES" sz="1800" b="1" dirty="0">
                <a:solidFill>
                  <a:srgbClr val="0000FF"/>
                </a:solidFill>
                <a:latin typeface="Palatino Linotype" pitchFamily="18" charset="0"/>
              </a:rPr>
              <a:t>Embalaje de madera re-usado</a:t>
            </a:r>
            <a:r>
              <a:rPr lang="es-ES" sz="1800" b="1" dirty="0">
                <a:latin typeface="Palatino Linotype" pitchFamily="18" charset="0"/>
              </a:rPr>
              <a:t>.</a:t>
            </a:r>
            <a:r>
              <a:rPr lang="es-MX" sz="1800" b="1" i="1" dirty="0"/>
              <a:t> </a:t>
            </a:r>
            <a:r>
              <a:rPr lang="es-MX" sz="1800" dirty="0">
                <a:latin typeface="Palatino Linotype" pitchFamily="18" charset="0"/>
              </a:rPr>
              <a:t>El embalaje de madera que haya sido tratado y marcado y que no ha sido reparado o re-manufacturado o alterado no requiere de ser re-tratado o re-marcado durante su vida útil.</a:t>
            </a:r>
          </a:p>
          <a:p>
            <a:pPr algn="just" eaLnBrk="0" hangingPunct="0">
              <a:buClr>
                <a:srgbClr val="FF0000"/>
              </a:buClr>
              <a:defRPr/>
            </a:pPr>
            <a:endParaRPr lang="es-MX" sz="1800" b="1" dirty="0"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  <a:defRPr/>
            </a:pPr>
            <a:r>
              <a:rPr lang="es-MX" sz="1800" b="1" dirty="0">
                <a:solidFill>
                  <a:srgbClr val="0000FF"/>
                </a:solidFill>
                <a:latin typeface="Palatino Linotype" pitchFamily="18" charset="0"/>
              </a:rPr>
              <a:t>Embalaje de madera reparado</a:t>
            </a:r>
            <a:r>
              <a:rPr lang="es-MX" sz="1800" b="1" dirty="0">
                <a:latin typeface="Palatino Linotype" pitchFamily="18" charset="0"/>
              </a:rPr>
              <a:t>. </a:t>
            </a:r>
            <a:r>
              <a:rPr lang="es-MX" sz="1800" dirty="0">
                <a:latin typeface="Palatino Linotype" pitchFamily="18" charset="0"/>
              </a:rPr>
              <a:t>Aquel que tiene hasta un tercio de sus componentes removidos y reemplazados, cuando el embalaje de madera marcado sea reparado se deberá utilizar solo madera tratada y cada componente añadido deberá ser individualmente marcado. Las marcas presentes se eliminaran colocando la marca de la persona autorizada que aplicó el tratamiento. </a:t>
            </a:r>
          </a:p>
          <a:p>
            <a:pPr algn="just" eaLnBrk="0" hangingPunct="0">
              <a:buClr>
                <a:srgbClr val="FF0000"/>
              </a:buClr>
              <a:defRPr/>
            </a:pPr>
            <a:r>
              <a:rPr lang="es-MX" sz="1800" dirty="0">
                <a:latin typeface="Palatino Linotype" pitchFamily="18" charset="0"/>
              </a:rPr>
              <a:t>En caso de que exista justificación técnica de que los componentes añadidos no hayan sido tratados se ordenará la aplicación de un nuevo tratamiento, o su destrucción, o la inmovilización para ser utilizado en el comercio internacional.</a:t>
            </a:r>
            <a:endParaRPr lang="es-ES" sz="1800" dirty="0">
              <a:latin typeface="Palatino Linotype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Actualmente la NOM-144 se encuentra en proceso de actualización y modificación……..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23850" y="819150"/>
            <a:ext cx="8135938" cy="2924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buClr>
                <a:srgbClr val="FF0000"/>
              </a:buClr>
              <a:defRPr/>
            </a:pPr>
            <a:r>
              <a:rPr lang="es-E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TRATAMIENTO Y MARCADO DEL EMBALAJE DE MADERA RE-USADO, REPARADO Y RE-MANUFACTURADO.</a:t>
            </a:r>
          </a:p>
          <a:p>
            <a:pPr algn="just" eaLnBrk="0" hangingPunct="0">
              <a:buClr>
                <a:srgbClr val="FF0000"/>
              </a:buClr>
              <a:defRPr/>
            </a:pPr>
            <a:endParaRPr lang="es-ES" sz="1800" b="1" i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  <a:defRPr/>
            </a:pPr>
            <a:endParaRPr lang="es-ES" sz="1800" b="1" i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  <a:defRPr/>
            </a:pPr>
            <a:r>
              <a:rPr lang="es-ES" sz="1800" b="1" dirty="0">
                <a:solidFill>
                  <a:srgbClr val="0000FF"/>
                </a:solidFill>
                <a:latin typeface="Palatino Linotype" pitchFamily="18" charset="0"/>
              </a:rPr>
              <a:t>Embalaje de madera re-manufacturado</a:t>
            </a:r>
            <a:r>
              <a:rPr lang="es-ES" sz="1800" b="1" dirty="0">
                <a:latin typeface="Palatino Linotype" pitchFamily="18" charset="0"/>
              </a:rPr>
              <a:t>. </a:t>
            </a:r>
            <a:r>
              <a:rPr lang="es-MX" sz="1800" dirty="0">
                <a:latin typeface="Palatino Linotype" pitchFamily="18" charset="0"/>
              </a:rPr>
              <a:t>El embalaje de madera con más de un tercio de componentes reemplazados es considerado como re-manufacturado. </a:t>
            </a:r>
          </a:p>
          <a:p>
            <a:pPr algn="just" eaLnBrk="0" hangingPunct="0">
              <a:buClr>
                <a:srgbClr val="FF0000"/>
              </a:buClr>
              <a:defRPr/>
            </a:pPr>
            <a:r>
              <a:rPr lang="es-MX" sz="1800" dirty="0">
                <a:latin typeface="Palatino Linotype" pitchFamily="18" charset="0"/>
              </a:rPr>
              <a:t>Las marcas previas serán eliminadas, el embalaje de madera será re-tratado estampando la marca de la persona autorizada que aplicó el tratamiento.</a:t>
            </a:r>
          </a:p>
          <a:p>
            <a:pPr algn="just" eaLnBrk="0" hangingPunct="0">
              <a:buClr>
                <a:srgbClr val="FF0000"/>
              </a:buClr>
              <a:defRPr/>
            </a:pPr>
            <a:endParaRPr lang="es-ES" sz="1800" b="1" i="1" dirty="0">
              <a:solidFill>
                <a:srgbClr val="0000FF"/>
              </a:solidFill>
              <a:latin typeface="Palatino Linotype" pitchFamily="18" charset="0"/>
            </a:endParaRPr>
          </a:p>
        </p:txBody>
      </p:sp>
      <p:pic>
        <p:nvPicPr>
          <p:cNvPr id="28675" name="Picture 3" descr="C:\Documents and Settings\gustavo.hernandez\Mis documentos\documentos de gustavo hernandez\Mis imágenes\TAR ECOT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938" y="4071938"/>
            <a:ext cx="2598737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C:\Documents and Settings\gustavo.hernandez\Mis documentos\documentos de gustavo hernandez\Fotos varias\Vorwerk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095750"/>
            <a:ext cx="2471738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4076700"/>
            <a:ext cx="24479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Actualmente la NOM-144 se encuentra en proceso de actualización y modificación……..</a:t>
            </a:r>
          </a:p>
        </p:txBody>
      </p:sp>
      <p:sp>
        <p:nvSpPr>
          <p:cNvPr id="29698" name="4 Rectángulo"/>
          <p:cNvSpPr>
            <a:spLocks noChangeArrowheads="1"/>
          </p:cNvSpPr>
          <p:nvPr/>
        </p:nvSpPr>
        <p:spPr bwMode="auto">
          <a:xfrm>
            <a:off x="323850" y="819150"/>
            <a:ext cx="8135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39750" y="1943100"/>
            <a:ext cx="3024188" cy="19177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s-ES" sz="1000">
              <a:latin typeface="Times New Roman" pitchFamily="18" charset="0"/>
            </a:endParaRPr>
          </a:p>
          <a:p>
            <a:pPr algn="r" eaLnBrk="0" hangingPunct="0">
              <a:defRPr/>
            </a:pPr>
            <a:r>
              <a:rPr lang="es-ES" sz="2200" b="1">
                <a:latin typeface="Times New Roman" pitchFamily="18" charset="0"/>
              </a:rPr>
              <a:t>XX-000</a:t>
            </a:r>
          </a:p>
          <a:p>
            <a:pPr algn="r" eaLnBrk="0" hangingPunct="0">
              <a:defRPr/>
            </a:pPr>
            <a:endParaRPr lang="es-ES" sz="2000" b="1">
              <a:latin typeface="Times New Roman" pitchFamily="18" charset="0"/>
            </a:endParaRPr>
          </a:p>
          <a:p>
            <a:pPr algn="r" eaLnBrk="0" hangingPunct="0">
              <a:defRPr/>
            </a:pPr>
            <a:r>
              <a:rPr lang="es-ES" sz="2200" b="1">
                <a:latin typeface="Times New Roman" pitchFamily="18" charset="0"/>
              </a:rPr>
              <a:t>MB/HT</a:t>
            </a:r>
          </a:p>
          <a:p>
            <a:pPr algn="r" eaLnBrk="0" hangingPunct="0">
              <a:defRPr/>
            </a:pPr>
            <a:endParaRPr lang="es-ES" sz="2000" b="1">
              <a:latin typeface="Times New Roman" pitchFamily="18" charset="0"/>
            </a:endParaRPr>
          </a:p>
          <a:p>
            <a:pPr algn="r" eaLnBrk="0" hangingPunct="0">
              <a:defRPr/>
            </a:pPr>
            <a:endParaRPr lang="es-ES" sz="1800" b="1">
              <a:latin typeface="Times New Roman" pitchFamily="18" charset="0"/>
            </a:endParaRPr>
          </a:p>
        </p:txBody>
      </p:sp>
      <p:grpSp>
        <p:nvGrpSpPr>
          <p:cNvPr id="29700" name="Group 5"/>
          <p:cNvGrpSpPr>
            <a:grpSpLocks/>
          </p:cNvGrpSpPr>
          <p:nvPr/>
        </p:nvGrpSpPr>
        <p:grpSpPr bwMode="auto">
          <a:xfrm>
            <a:off x="900113" y="2060575"/>
            <a:ext cx="849312" cy="1655763"/>
            <a:chOff x="5198" y="3969"/>
            <a:chExt cx="885" cy="2416"/>
          </a:xfrm>
        </p:grpSpPr>
        <p:sp>
          <p:nvSpPr>
            <p:cNvPr id="29705" name="Text Box 6"/>
            <p:cNvSpPr txBox="1">
              <a:spLocks noChangeArrowheads="1"/>
            </p:cNvSpPr>
            <p:nvPr/>
          </p:nvSpPr>
          <p:spPr bwMode="auto">
            <a:xfrm>
              <a:off x="5723" y="4240"/>
              <a:ext cx="360" cy="16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29706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9707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9708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9709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9710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9711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9712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9713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29701" name="Line 15"/>
          <p:cNvSpPr>
            <a:spLocks noChangeShapeType="1"/>
          </p:cNvSpPr>
          <p:nvPr/>
        </p:nvSpPr>
        <p:spPr bwMode="auto">
          <a:xfrm>
            <a:off x="2124075" y="1916113"/>
            <a:ext cx="0" cy="19446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9702" name="17 Rectángulo"/>
          <p:cNvSpPr>
            <a:spLocks noChangeArrowheads="1"/>
          </p:cNvSpPr>
          <p:nvPr/>
        </p:nvSpPr>
        <p:spPr bwMode="auto">
          <a:xfrm>
            <a:off x="3924300" y="1916113"/>
            <a:ext cx="45720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r>
              <a:rPr lang="es-ES" sz="2000" b="1">
                <a:solidFill>
                  <a:srgbClr val="0000FF"/>
                </a:solidFill>
                <a:latin typeface="Palatino Linotype" pitchFamily="18" charset="0"/>
              </a:rPr>
              <a:t>Cualquier marca adicional (logo de la empresa, marca registrada, etc) consideradas para proteger el uso de la marca a nivel nacional se deberá colocar fuera de los bordes de la Marca.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468313" y="836613"/>
            <a:ext cx="62642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LA MARCA Y SUS APLICACIONES</a:t>
            </a:r>
          </a:p>
        </p:txBody>
      </p:sp>
      <p:sp>
        <p:nvSpPr>
          <p:cNvPr id="29704" name="19 Rectángulo"/>
          <p:cNvSpPr>
            <a:spLocks noChangeArrowheads="1"/>
          </p:cNvSpPr>
          <p:nvPr/>
        </p:nvSpPr>
        <p:spPr bwMode="auto">
          <a:xfrm>
            <a:off x="539750" y="4508500"/>
            <a:ext cx="79200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 sz="2000" b="1">
                <a:solidFill>
                  <a:srgbClr val="0000FF"/>
                </a:solidFill>
                <a:latin typeface="Palatino Linotype" pitchFamily="18" charset="0"/>
              </a:rPr>
              <a:t>Es importante que la madera para estiba sea tratada y muestre la marca descrita y que sea clara y legible. Las piezas pequeñas de madera que no permitan incluir todos los elementos requeridos de la Marca no deben ser utilizadas. 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Actualmente la NOM-144 se encuentra en proceso de actualización y modificación……..</a:t>
            </a:r>
          </a:p>
        </p:txBody>
      </p:sp>
      <p:sp>
        <p:nvSpPr>
          <p:cNvPr id="30722" name="4 Rectángulo"/>
          <p:cNvSpPr>
            <a:spLocks noChangeArrowheads="1"/>
          </p:cNvSpPr>
          <p:nvPr/>
        </p:nvSpPr>
        <p:spPr bwMode="auto">
          <a:xfrm>
            <a:off x="323850" y="819150"/>
            <a:ext cx="8135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468313" y="836613"/>
            <a:ext cx="62642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LA MARCA Y SUS APLICACIONES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68325" y="2659063"/>
            <a:ext cx="3571875" cy="1274762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s-ES" sz="1000">
              <a:latin typeface="Times New Roman" pitchFamily="18" charset="0"/>
            </a:endParaRP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XX-000</a:t>
            </a:r>
          </a:p>
          <a:p>
            <a:pPr algn="r" eaLnBrk="0" hangingPunct="0"/>
            <a:endParaRPr lang="es-ES" sz="1800" b="1">
              <a:latin typeface="Times New Roman" pitchFamily="18" charset="0"/>
            </a:endParaRP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MB/HT</a:t>
            </a:r>
          </a:p>
          <a:p>
            <a:pPr algn="r" eaLnBrk="0" hangingPunct="0"/>
            <a:endParaRPr lang="es-ES" sz="2000" b="1">
              <a:latin typeface="Times New Roman" pitchFamily="18" charset="0"/>
            </a:endParaRPr>
          </a:p>
          <a:p>
            <a:pPr algn="r" eaLnBrk="0" hangingPunct="0"/>
            <a:endParaRPr lang="es-ES" sz="1800" b="1">
              <a:latin typeface="Times New Roman" pitchFamily="18" charset="0"/>
            </a:endParaRPr>
          </a:p>
        </p:txBody>
      </p:sp>
      <p:sp>
        <p:nvSpPr>
          <p:cNvPr id="30725" name="21 Rectángulo"/>
          <p:cNvSpPr>
            <a:spLocks noChangeArrowheads="1"/>
          </p:cNvSpPr>
          <p:nvPr/>
        </p:nvSpPr>
        <p:spPr bwMode="auto">
          <a:xfrm>
            <a:off x="468313" y="1484313"/>
            <a:ext cx="648017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 b="1">
                <a:solidFill>
                  <a:srgbClr val="0000FF"/>
                </a:solidFill>
                <a:latin typeface="Palatino Linotype" pitchFamily="18" charset="0"/>
              </a:rPr>
              <a:t>Variantes aceptadas para el</a:t>
            </a:r>
          </a:p>
          <a:p>
            <a:pPr algn="just" eaLnBrk="0" hangingPunct="0"/>
            <a:r>
              <a:rPr lang="es-ES" b="1">
                <a:solidFill>
                  <a:srgbClr val="0000FF"/>
                </a:solidFill>
                <a:latin typeface="Palatino Linotype" pitchFamily="18" charset="0"/>
              </a:rPr>
              <a:t> </a:t>
            </a:r>
            <a:r>
              <a:rPr lang="es-ES" sz="2800" b="1" i="1" u="sng">
                <a:solidFill>
                  <a:srgbClr val="0000FF"/>
                </a:solidFill>
                <a:latin typeface="Palatino Linotype" pitchFamily="18" charset="0"/>
              </a:rPr>
              <a:t>embalaje de importación</a:t>
            </a:r>
            <a:r>
              <a:rPr lang="es-ES" b="1">
                <a:solidFill>
                  <a:srgbClr val="0000FF"/>
                </a:solidFill>
                <a:latin typeface="Palatino Linotype" pitchFamily="18" charset="0"/>
              </a:rPr>
              <a:t>:</a:t>
            </a:r>
          </a:p>
        </p:txBody>
      </p:sp>
      <p:sp>
        <p:nvSpPr>
          <p:cNvPr id="30726" name="Rectangle 4"/>
          <p:cNvSpPr>
            <a:spLocks noChangeArrowheads="1"/>
          </p:cNvSpPr>
          <p:nvPr/>
        </p:nvSpPr>
        <p:spPr bwMode="auto">
          <a:xfrm>
            <a:off x="4643438" y="4287838"/>
            <a:ext cx="3500437" cy="130175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s-ES" sz="1000">
              <a:latin typeface="Times New Roman" pitchFamily="18" charset="0"/>
            </a:endParaRP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XX</a:t>
            </a: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000</a:t>
            </a:r>
          </a:p>
          <a:p>
            <a:pPr algn="r" eaLnBrk="0" hangingPunct="0"/>
            <a:endParaRPr lang="es-ES" sz="1800" b="1">
              <a:latin typeface="Times New Roman" pitchFamily="18" charset="0"/>
            </a:endParaRP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MB/HT</a:t>
            </a:r>
          </a:p>
          <a:p>
            <a:pPr algn="r" eaLnBrk="0" hangingPunct="0"/>
            <a:endParaRPr lang="es-ES" sz="2000" b="1">
              <a:latin typeface="Times New Roman" pitchFamily="18" charset="0"/>
            </a:endParaRPr>
          </a:p>
          <a:p>
            <a:pPr algn="r" eaLnBrk="0" hangingPunct="0"/>
            <a:endParaRPr lang="es-ES" sz="1800" b="1">
              <a:latin typeface="Times New Roman" pitchFamily="18" charset="0"/>
            </a:endParaRPr>
          </a:p>
        </p:txBody>
      </p:sp>
      <p:cxnSp>
        <p:nvCxnSpPr>
          <p:cNvPr id="30727" name="18 Conector recto"/>
          <p:cNvCxnSpPr>
            <a:cxnSpLocks noChangeShapeType="1"/>
          </p:cNvCxnSpPr>
          <p:nvPr/>
        </p:nvCxnSpPr>
        <p:spPr bwMode="auto">
          <a:xfrm rot="5400000">
            <a:off x="5291931" y="4941094"/>
            <a:ext cx="1296988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0728" name="18 Conector recto"/>
          <p:cNvCxnSpPr>
            <a:cxnSpLocks noChangeShapeType="1"/>
          </p:cNvCxnSpPr>
          <p:nvPr/>
        </p:nvCxnSpPr>
        <p:spPr bwMode="auto">
          <a:xfrm rot="5400000">
            <a:off x="1115219" y="3285332"/>
            <a:ext cx="1296987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30729" name="Group 5"/>
          <p:cNvGrpSpPr>
            <a:grpSpLocks/>
          </p:cNvGrpSpPr>
          <p:nvPr/>
        </p:nvGrpSpPr>
        <p:grpSpPr bwMode="auto">
          <a:xfrm>
            <a:off x="833438" y="2719388"/>
            <a:ext cx="714375" cy="1214437"/>
            <a:chOff x="5198" y="3969"/>
            <a:chExt cx="900" cy="2416"/>
          </a:xfrm>
        </p:grpSpPr>
        <p:sp>
          <p:nvSpPr>
            <p:cNvPr id="30740" name="Text Box 6"/>
            <p:cNvSpPr txBox="1">
              <a:spLocks noChangeArrowheads="1"/>
            </p:cNvSpPr>
            <p:nvPr/>
          </p:nvSpPr>
          <p:spPr bwMode="auto">
            <a:xfrm>
              <a:off x="5738" y="3969"/>
              <a:ext cx="360" cy="16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30741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42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43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44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45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46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47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48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30730" name="Group 5"/>
          <p:cNvGrpSpPr>
            <a:grpSpLocks/>
          </p:cNvGrpSpPr>
          <p:nvPr/>
        </p:nvGrpSpPr>
        <p:grpSpPr bwMode="auto">
          <a:xfrm>
            <a:off x="4937125" y="4375150"/>
            <a:ext cx="714375" cy="1214438"/>
            <a:chOff x="5198" y="3969"/>
            <a:chExt cx="900" cy="2416"/>
          </a:xfrm>
        </p:grpSpPr>
        <p:sp>
          <p:nvSpPr>
            <p:cNvPr id="30731" name="Text Box 6"/>
            <p:cNvSpPr txBox="1">
              <a:spLocks noChangeArrowheads="1"/>
            </p:cNvSpPr>
            <p:nvPr/>
          </p:nvSpPr>
          <p:spPr bwMode="auto">
            <a:xfrm>
              <a:off x="5738" y="3969"/>
              <a:ext cx="360" cy="16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30732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33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34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35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36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37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38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739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Actualmente la NOM-144 se encuentra en proceso de actualización y modificación……..</a:t>
            </a:r>
          </a:p>
        </p:txBody>
      </p:sp>
      <p:sp>
        <p:nvSpPr>
          <p:cNvPr id="31746" name="4 Rectángulo"/>
          <p:cNvSpPr>
            <a:spLocks noChangeArrowheads="1"/>
          </p:cNvSpPr>
          <p:nvPr/>
        </p:nvSpPr>
        <p:spPr bwMode="auto">
          <a:xfrm>
            <a:off x="323850" y="819150"/>
            <a:ext cx="8135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468313" y="836613"/>
            <a:ext cx="62642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LA MARCA Y SUS APLICACIONES</a:t>
            </a:r>
          </a:p>
        </p:txBody>
      </p:sp>
      <p:sp>
        <p:nvSpPr>
          <p:cNvPr id="31748" name="21 Rectángulo"/>
          <p:cNvSpPr>
            <a:spLocks noChangeArrowheads="1"/>
          </p:cNvSpPr>
          <p:nvPr/>
        </p:nvSpPr>
        <p:spPr bwMode="auto">
          <a:xfrm>
            <a:off x="468313" y="1484313"/>
            <a:ext cx="648017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 b="1">
                <a:solidFill>
                  <a:srgbClr val="0000FF"/>
                </a:solidFill>
                <a:latin typeface="Palatino Linotype" pitchFamily="18" charset="0"/>
              </a:rPr>
              <a:t>Variantes aceptadas para el</a:t>
            </a:r>
          </a:p>
          <a:p>
            <a:pPr algn="just" eaLnBrk="0" hangingPunct="0"/>
            <a:r>
              <a:rPr lang="es-ES" b="1">
                <a:solidFill>
                  <a:srgbClr val="0000FF"/>
                </a:solidFill>
                <a:latin typeface="Palatino Linotype" pitchFamily="18" charset="0"/>
              </a:rPr>
              <a:t> </a:t>
            </a:r>
            <a:r>
              <a:rPr lang="es-ES" sz="2800" b="1" i="1" u="sng">
                <a:solidFill>
                  <a:srgbClr val="0000FF"/>
                </a:solidFill>
                <a:latin typeface="Palatino Linotype" pitchFamily="18" charset="0"/>
              </a:rPr>
              <a:t>embalaje de importación</a:t>
            </a:r>
            <a:r>
              <a:rPr lang="es-ES" sz="2800" b="1">
                <a:solidFill>
                  <a:srgbClr val="0000FF"/>
                </a:solidFill>
                <a:latin typeface="Palatino Linotype" pitchFamily="18" charset="0"/>
              </a:rPr>
              <a:t>:</a:t>
            </a: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3492500" y="4221163"/>
            <a:ext cx="1800225" cy="1500187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s-ES" sz="1000">
              <a:latin typeface="Times New Roman" pitchFamily="18" charset="0"/>
            </a:endParaRP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XX</a:t>
            </a: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000</a:t>
            </a:r>
          </a:p>
          <a:p>
            <a:pPr algn="r" eaLnBrk="0" hangingPunct="0"/>
            <a:endParaRPr lang="es-ES" sz="1800" b="1">
              <a:latin typeface="Times New Roman" pitchFamily="18" charset="0"/>
            </a:endParaRP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MB/HT</a:t>
            </a:r>
          </a:p>
          <a:p>
            <a:pPr algn="r" eaLnBrk="0" hangingPunct="0"/>
            <a:endParaRPr lang="es-ES" sz="2000" b="1">
              <a:latin typeface="Times New Roman" pitchFamily="18" charset="0"/>
            </a:endParaRPr>
          </a:p>
          <a:p>
            <a:pPr algn="r" eaLnBrk="0" hangingPunct="0"/>
            <a:endParaRPr lang="es-ES" sz="1800" b="1">
              <a:latin typeface="Times New Roman" pitchFamily="18" charset="0"/>
            </a:endParaRPr>
          </a:p>
        </p:txBody>
      </p:sp>
      <p:cxnSp>
        <p:nvCxnSpPr>
          <p:cNvPr id="31750" name="18 Conector recto"/>
          <p:cNvCxnSpPr>
            <a:cxnSpLocks noChangeShapeType="1"/>
          </p:cNvCxnSpPr>
          <p:nvPr/>
        </p:nvCxnSpPr>
        <p:spPr bwMode="auto">
          <a:xfrm rot="5400000">
            <a:off x="3677444" y="4982369"/>
            <a:ext cx="1500188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31751" name="Group 5"/>
          <p:cNvGrpSpPr>
            <a:grpSpLocks/>
          </p:cNvGrpSpPr>
          <p:nvPr/>
        </p:nvGrpSpPr>
        <p:grpSpPr bwMode="auto">
          <a:xfrm>
            <a:off x="3635375" y="4375150"/>
            <a:ext cx="714375" cy="1214438"/>
            <a:chOff x="5198" y="3969"/>
            <a:chExt cx="900" cy="2416"/>
          </a:xfrm>
        </p:grpSpPr>
        <p:sp>
          <p:nvSpPr>
            <p:cNvPr id="31778" name="Text Box 6"/>
            <p:cNvSpPr txBox="1">
              <a:spLocks noChangeArrowheads="1"/>
            </p:cNvSpPr>
            <p:nvPr/>
          </p:nvSpPr>
          <p:spPr bwMode="auto">
            <a:xfrm>
              <a:off x="5738" y="3969"/>
              <a:ext cx="360" cy="16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31779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80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81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82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83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84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85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86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31752" name="Rectangle 4"/>
          <p:cNvSpPr>
            <a:spLocks noChangeArrowheads="1"/>
          </p:cNvSpPr>
          <p:nvPr/>
        </p:nvSpPr>
        <p:spPr bwMode="auto">
          <a:xfrm>
            <a:off x="500063" y="2643188"/>
            <a:ext cx="3429000" cy="11430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s-MX" sz="1800" b="1"/>
          </a:p>
        </p:txBody>
      </p:sp>
      <p:sp>
        <p:nvSpPr>
          <p:cNvPr id="31753" name="49 Rectángulo"/>
          <p:cNvSpPr>
            <a:spLocks noChangeArrowheads="1"/>
          </p:cNvSpPr>
          <p:nvPr/>
        </p:nvSpPr>
        <p:spPr bwMode="auto">
          <a:xfrm>
            <a:off x="1857375" y="3059113"/>
            <a:ext cx="1998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MX" sz="1800" b="1"/>
              <a:t>XX - 000 –MB/HT</a:t>
            </a:r>
          </a:p>
        </p:txBody>
      </p:sp>
      <p:grpSp>
        <p:nvGrpSpPr>
          <p:cNvPr id="31754" name="Group 5"/>
          <p:cNvGrpSpPr>
            <a:grpSpLocks/>
          </p:cNvGrpSpPr>
          <p:nvPr/>
        </p:nvGrpSpPr>
        <p:grpSpPr bwMode="auto">
          <a:xfrm rot="-5400000">
            <a:off x="821531" y="2607469"/>
            <a:ext cx="714375" cy="1214438"/>
            <a:chOff x="5198" y="3969"/>
            <a:chExt cx="900" cy="2416"/>
          </a:xfrm>
        </p:grpSpPr>
        <p:sp>
          <p:nvSpPr>
            <p:cNvPr id="31769" name="Text Box 6"/>
            <p:cNvSpPr txBox="1">
              <a:spLocks noChangeArrowheads="1"/>
            </p:cNvSpPr>
            <p:nvPr/>
          </p:nvSpPr>
          <p:spPr bwMode="auto">
            <a:xfrm>
              <a:off x="5738" y="3969"/>
              <a:ext cx="360" cy="16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31770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71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72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73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74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75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76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77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cxnSp>
        <p:nvCxnSpPr>
          <p:cNvPr id="31755" name="33 Conector recto"/>
          <p:cNvCxnSpPr>
            <a:cxnSpLocks noChangeShapeType="1"/>
          </p:cNvCxnSpPr>
          <p:nvPr/>
        </p:nvCxnSpPr>
        <p:spPr bwMode="auto">
          <a:xfrm rot="5400000">
            <a:off x="1285082" y="3213894"/>
            <a:ext cx="1143000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1756" name="34 Rectángulo redondeado"/>
          <p:cNvSpPr>
            <a:spLocks noChangeArrowheads="1"/>
          </p:cNvSpPr>
          <p:nvPr/>
        </p:nvSpPr>
        <p:spPr bwMode="auto">
          <a:xfrm>
            <a:off x="5246688" y="2433638"/>
            <a:ext cx="3286125" cy="15001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s-MX"/>
          </a:p>
        </p:txBody>
      </p:sp>
      <p:sp>
        <p:nvSpPr>
          <p:cNvPr id="31757" name="49 Rectángulo"/>
          <p:cNvSpPr>
            <a:spLocks noChangeArrowheads="1"/>
          </p:cNvSpPr>
          <p:nvPr/>
        </p:nvSpPr>
        <p:spPr bwMode="auto">
          <a:xfrm>
            <a:off x="6588125" y="2997200"/>
            <a:ext cx="1998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MX" sz="1800" b="1"/>
              <a:t>XX - 000 –MB/HT</a:t>
            </a:r>
          </a:p>
        </p:txBody>
      </p:sp>
      <p:cxnSp>
        <p:nvCxnSpPr>
          <p:cNvPr id="31758" name="45 Conector recto"/>
          <p:cNvCxnSpPr>
            <a:cxnSpLocks noChangeShapeType="1"/>
          </p:cNvCxnSpPr>
          <p:nvPr/>
        </p:nvCxnSpPr>
        <p:spPr bwMode="auto">
          <a:xfrm rot="5400000">
            <a:off x="5838031" y="3171032"/>
            <a:ext cx="1500187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31759" name="Group 5"/>
          <p:cNvGrpSpPr>
            <a:grpSpLocks/>
          </p:cNvGrpSpPr>
          <p:nvPr/>
        </p:nvGrpSpPr>
        <p:grpSpPr bwMode="auto">
          <a:xfrm>
            <a:off x="5586413" y="2565400"/>
            <a:ext cx="714375" cy="1214438"/>
            <a:chOff x="5198" y="3969"/>
            <a:chExt cx="900" cy="2416"/>
          </a:xfrm>
        </p:grpSpPr>
        <p:sp>
          <p:nvSpPr>
            <p:cNvPr id="31760" name="Text Box 6"/>
            <p:cNvSpPr txBox="1">
              <a:spLocks noChangeArrowheads="1"/>
            </p:cNvSpPr>
            <p:nvPr/>
          </p:nvSpPr>
          <p:spPr bwMode="auto">
            <a:xfrm>
              <a:off x="5738" y="3969"/>
              <a:ext cx="360" cy="16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31761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62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63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64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65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66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67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1768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/>
          <p:cNvSpPr txBox="1">
            <a:spLocks noChangeArrowheads="1"/>
          </p:cNvSpPr>
          <p:nvPr/>
        </p:nvSpPr>
        <p:spPr bwMode="auto">
          <a:xfrm>
            <a:off x="0" y="1939925"/>
            <a:ext cx="914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4000" b="1" i="1">
                <a:solidFill>
                  <a:srgbClr val="0000FF"/>
                </a:solidFill>
                <a:latin typeface="Palatino Linotype" pitchFamily="18" charset="0"/>
              </a:rPr>
              <a:t>GRACIAS POR SU ATENCIÓN</a:t>
            </a:r>
          </a:p>
          <a:p>
            <a:pPr algn="ctr" eaLnBrk="0" hangingPunct="0"/>
            <a:endParaRPr lang="es-MX"/>
          </a:p>
          <a:p>
            <a:pPr algn="ctr" eaLnBrk="0" hangingPunct="0"/>
            <a:r>
              <a:rPr lang="es-MX" b="1">
                <a:latin typeface="Palatino Linotype" pitchFamily="18" charset="0"/>
              </a:rPr>
              <a:t>PROCURADURIA FEDERAL DE PROTECCION AL AMBIENTE</a:t>
            </a:r>
          </a:p>
          <a:p>
            <a:pPr algn="ctr" eaLnBrk="0" hangingPunct="0"/>
            <a:r>
              <a:rPr lang="es-MX" sz="1800">
                <a:latin typeface="Palatino Linotype" pitchFamily="18" charset="0"/>
              </a:rPr>
              <a:t>C.P. OSCAR LUIS BALDERAS CRUZ</a:t>
            </a:r>
          </a:p>
          <a:p>
            <a:pPr algn="ctr" eaLnBrk="0" hangingPunct="0"/>
            <a:r>
              <a:rPr lang="es-MX" sz="1800">
                <a:latin typeface="Palatino Linotype" pitchFamily="18" charset="0"/>
              </a:rPr>
              <a:t>obalderas@profepa.gob.mx</a:t>
            </a:r>
          </a:p>
          <a:p>
            <a:pPr algn="ctr" eaLnBrk="0" hangingPunct="0"/>
            <a:endParaRPr lang="es-MX" sz="1800">
              <a:latin typeface="Palatino Linotype" pitchFamily="18" charset="0"/>
            </a:endParaRPr>
          </a:p>
          <a:p>
            <a:pPr algn="ctr" eaLnBrk="0" hangingPunct="0"/>
            <a:endParaRPr lang="es-MX" sz="2000" b="1">
              <a:latin typeface="Palatino Linotype" pitchFamily="18" charset="0"/>
            </a:endParaRPr>
          </a:p>
          <a:p>
            <a:pPr algn="ctr" eaLnBrk="0" hangingPunct="0"/>
            <a:endParaRPr lang="es-MX" sz="1800">
              <a:latin typeface="Palatino Linotype" pitchFamily="18" charset="0"/>
            </a:endParaRPr>
          </a:p>
          <a:p>
            <a:pPr algn="ctr" eaLnBrk="0" hangingPunct="0"/>
            <a:endParaRPr lang="es-ES" sz="2000">
              <a:latin typeface="Palatino Linotype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1300"/>
            <a:ext cx="91440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92150"/>
            <a:ext cx="7451725" cy="2216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Actualización a la NOM-144-SEMARNAT-2004</a:t>
            </a:r>
          </a:p>
          <a:p>
            <a:pPr algn="ctr" eaLnBrk="0" hangingPunct="0">
              <a:defRPr/>
            </a:pPr>
            <a:endParaRPr lang="es-MX" sz="1800" b="1" i="1" dirty="0">
              <a:solidFill>
                <a:srgbClr val="0000FF"/>
              </a:solidFill>
              <a:latin typeface="Palatino Linotype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s-MX" b="1" dirty="0">
                <a:solidFill>
                  <a:srgbClr val="0000FF"/>
                </a:solidFill>
                <a:latin typeface="Palatino Linotype" pitchFamily="18" charset="0"/>
                <a:cs typeface="Arial" pitchFamily="34" charset="0"/>
              </a:rPr>
              <a:t>Que establece las medidas fitosanitarias reconocidas internacionalmente para el embalaje de madera utilizado en el comercio internacional de bienes y mercancías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2204864"/>
            <a:ext cx="8064896" cy="2308324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ANTECEDENTES </a:t>
            </a:r>
          </a:p>
          <a:p>
            <a:pPr algn="ctr" eaLnBrk="0" hangingPunct="0">
              <a:defRPr/>
            </a:pPr>
            <a:r>
              <a:rPr lang="es-MX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DE LA</a:t>
            </a:r>
          </a:p>
          <a:p>
            <a:pPr algn="ctr" eaLnBrk="0" hangingPunct="0">
              <a:defRPr/>
            </a:pPr>
            <a:r>
              <a:rPr lang="es-MX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REGULACION</a:t>
            </a:r>
          </a:p>
        </p:txBody>
      </p:sp>
      <p:pic>
        <p:nvPicPr>
          <p:cNvPr id="174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347047">
            <a:off x="6637338" y="4791075"/>
            <a:ext cx="1654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6307138" y="4508500"/>
            <a:ext cx="2497137" cy="27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MX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95288" y="820738"/>
            <a:ext cx="7993062" cy="53546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¿POR QUÉ MÉXICO REGULA EN MATERIA FITOSANITARIA?</a:t>
            </a:r>
            <a:r>
              <a:rPr lang="es-MX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</a:p>
          <a:p>
            <a:pPr eaLnBrk="0" hangingPunct="0">
              <a:defRPr/>
            </a:pPr>
            <a:endParaRPr lang="es-MX" sz="1600" dirty="0">
              <a:latin typeface="Palatino Linotype" pitchFamily="18" charset="0"/>
            </a:endParaRPr>
          </a:p>
          <a:p>
            <a:pPr eaLnBrk="0" hangingPunct="0">
              <a:defRPr/>
            </a:pPr>
            <a:r>
              <a:rPr lang="es-MX" sz="2000" dirty="0">
                <a:solidFill>
                  <a:srgbClr val="0000FF"/>
                </a:solidFill>
                <a:latin typeface="Palatino Linotype" pitchFamily="18" charset="0"/>
              </a:rPr>
              <a:t>Reconoce los altos riesgos biológicos, ecológicos y económicos de plagas introducidas (agrícolas y forestales).</a:t>
            </a:r>
          </a:p>
          <a:p>
            <a:pPr eaLnBrk="0" hangingPunct="0">
              <a:defRPr/>
            </a:pPr>
            <a:endParaRPr lang="es-MX" sz="14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defRPr/>
            </a:pPr>
            <a:r>
              <a:rPr lang="es-MX" sz="2000" b="1" dirty="0">
                <a:solidFill>
                  <a:srgbClr val="0000FF"/>
                </a:solidFill>
                <a:latin typeface="Palatino Linotype" pitchFamily="18" charset="0"/>
              </a:rPr>
              <a:t>Suscribió la Convención Internacional de Protección Fitosanitaria (CIPF/IPPC)  DOF 30/Nov./00</a:t>
            </a:r>
            <a:endParaRPr lang="es-MX" sz="20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</a:endParaRPr>
          </a:p>
          <a:p>
            <a:pPr lvl="1" eaLnBrk="0" hangingPunct="0">
              <a:buClr>
                <a:srgbClr val="0000FF"/>
              </a:buClr>
              <a:buFontTx/>
              <a:buChar char="•"/>
              <a:defRPr/>
            </a:pPr>
            <a:r>
              <a:rPr lang="es-MX" sz="2000" dirty="0">
                <a:solidFill>
                  <a:srgbClr val="0000FF"/>
                </a:solidFill>
                <a:latin typeface="Palatino Linotype" pitchFamily="18" charset="0"/>
              </a:rPr>
              <a:t> Reconoce la necesidad de cooperación internacional para combatir y prevenir la diseminación de plagas de las plantas y de los productos vegetales.</a:t>
            </a:r>
          </a:p>
          <a:p>
            <a:pPr lvl="1" eaLnBrk="0" hangingPunct="0">
              <a:buClr>
                <a:srgbClr val="0000FF"/>
              </a:buClr>
              <a:buFontTx/>
              <a:buChar char="•"/>
              <a:defRPr/>
            </a:pPr>
            <a:endParaRPr lang="es-MX" sz="1400" dirty="0">
              <a:solidFill>
                <a:srgbClr val="0000FF"/>
              </a:solidFill>
              <a:latin typeface="Palatino Linotype" pitchFamily="18" charset="0"/>
            </a:endParaRPr>
          </a:p>
          <a:p>
            <a:pPr lvl="1" eaLnBrk="0" hangingPunct="0">
              <a:buClr>
                <a:srgbClr val="0000FF"/>
              </a:buClr>
              <a:buFontTx/>
              <a:buChar char="•"/>
              <a:defRPr/>
            </a:pPr>
            <a:r>
              <a:rPr lang="es-MX" sz="2000" dirty="0">
                <a:solidFill>
                  <a:srgbClr val="0000FF"/>
                </a:solidFill>
                <a:latin typeface="Palatino Linotype" pitchFamily="18" charset="0"/>
              </a:rPr>
              <a:t> Reconoce la autoridad soberana para reglamentar la entrada de plantas y productos vegetales.</a:t>
            </a:r>
          </a:p>
          <a:p>
            <a:pPr lvl="1" eaLnBrk="0" hangingPunct="0">
              <a:defRPr/>
            </a:pPr>
            <a:endParaRPr lang="es-MX" sz="1400" dirty="0">
              <a:solidFill>
                <a:srgbClr val="0000FF"/>
              </a:solidFill>
              <a:latin typeface="Palatino Linotype" pitchFamily="18" charset="0"/>
            </a:endParaRPr>
          </a:p>
          <a:p>
            <a:pPr lvl="1" eaLnBrk="0" hangingPunct="0">
              <a:defRPr/>
            </a:pPr>
            <a:endParaRPr lang="es-MX" sz="1400" dirty="0">
              <a:solidFill>
                <a:srgbClr val="0000FF"/>
              </a:solidFill>
              <a:latin typeface="Palatino Linotype" pitchFamily="18" charset="0"/>
            </a:endParaRPr>
          </a:p>
          <a:p>
            <a:pPr lvl="1" eaLnBrk="0" hangingPunct="0">
              <a:defRPr/>
            </a:pPr>
            <a:endParaRPr lang="es-MX" sz="1400" dirty="0">
              <a:solidFill>
                <a:srgbClr val="0000FF"/>
              </a:solidFill>
              <a:latin typeface="Palatino Linotype" pitchFamily="18" charset="0"/>
            </a:endParaRPr>
          </a:p>
          <a:p>
            <a:pPr lvl="1" eaLnBrk="0" hangingPunct="0">
              <a:defRPr/>
            </a:pPr>
            <a:endParaRPr lang="es-MX" sz="1400" dirty="0">
              <a:solidFill>
                <a:srgbClr val="0000FF"/>
              </a:solidFill>
              <a:latin typeface="Palatino Linotype" pitchFamily="18" charset="0"/>
            </a:endParaRPr>
          </a:p>
          <a:p>
            <a:pPr lvl="1" eaLnBrk="0" hangingPunct="0">
              <a:defRPr/>
            </a:pPr>
            <a:endParaRPr lang="es-MX" sz="1400" dirty="0">
              <a:solidFill>
                <a:srgbClr val="0000FF"/>
              </a:solidFill>
              <a:latin typeface="Palatino Linotype" pitchFamily="18" charset="0"/>
            </a:endParaRPr>
          </a:p>
        </p:txBody>
      </p:sp>
      <p:pic>
        <p:nvPicPr>
          <p:cNvPr id="18435" name="Picture 2" descr="International Plant Protection Convention - Protecting the world's plant resources from pes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5300663"/>
            <a:ext cx="39878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2" descr="Logo FA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5208588"/>
            <a:ext cx="8128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34925" y="158750"/>
            <a:ext cx="7777163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Antecedentes de la regulación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6 Rectángulo"/>
          <p:cNvSpPr>
            <a:spLocks noChangeArrowheads="1"/>
          </p:cNvSpPr>
          <p:nvPr/>
        </p:nvSpPr>
        <p:spPr bwMode="auto">
          <a:xfrm>
            <a:off x="395288" y="820738"/>
            <a:ext cx="79930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/>
            <a:endParaRPr lang="es-MX" sz="1400">
              <a:solidFill>
                <a:srgbClr val="0000FF"/>
              </a:solidFill>
              <a:latin typeface="Palatino Linotype" pitchFamily="18" charset="0"/>
            </a:endParaRPr>
          </a:p>
          <a:p>
            <a:pPr lvl="1" eaLnBrk="0" hangingPunct="0"/>
            <a:endParaRPr lang="es-MX" sz="1400">
              <a:solidFill>
                <a:srgbClr val="0000FF"/>
              </a:solidFill>
              <a:latin typeface="Palatino Linotype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9388" y="1125538"/>
            <a:ext cx="8208962" cy="52927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FUNDAMENTO LEGAL NOM-144</a:t>
            </a:r>
          </a:p>
          <a:p>
            <a:pPr>
              <a:defRPr/>
            </a:pPr>
            <a:endParaRPr lang="es-MX" sz="1800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ctr">
              <a:defRPr/>
            </a:pPr>
            <a:r>
              <a:rPr lang="es-MX" b="1" dirty="0">
                <a:solidFill>
                  <a:srgbClr val="0000FF"/>
                </a:solidFill>
                <a:latin typeface="Palatino Linotype" pitchFamily="18" charset="0"/>
              </a:rPr>
              <a:t>Convención Internacional de Protección Fitosanitaria:</a:t>
            </a:r>
          </a:p>
          <a:p>
            <a:pPr>
              <a:defRPr/>
            </a:pPr>
            <a:endParaRPr lang="es-MX" sz="16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marL="355600" indent="-355600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s-MX" dirty="0">
                <a:solidFill>
                  <a:srgbClr val="0000FF"/>
                </a:solidFill>
                <a:latin typeface="Palatino Linotype" pitchFamily="18" charset="0"/>
              </a:rPr>
              <a:t>Texto de la Convención Internacional de Protección Fitosanitaria (CIPF/IPPC).</a:t>
            </a:r>
          </a:p>
          <a:p>
            <a:pPr marL="355600" indent="-355600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s-MX" dirty="0">
                <a:solidFill>
                  <a:srgbClr val="0000FF"/>
                </a:solidFill>
                <a:latin typeface="Palatino Linotype" pitchFamily="18" charset="0"/>
              </a:rPr>
              <a:t>Norma Internacional para Medidas Fitosanitarias N°15 (NIMF/ISPM-15).</a:t>
            </a:r>
          </a:p>
          <a:p>
            <a:pPr>
              <a:defRPr/>
            </a:pPr>
            <a:endParaRPr lang="es-MX" sz="16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ctr">
              <a:defRPr/>
            </a:pPr>
            <a:r>
              <a:rPr lang="es-MX" b="1" dirty="0">
                <a:solidFill>
                  <a:srgbClr val="0000FF"/>
                </a:solidFill>
                <a:latin typeface="Palatino Linotype" pitchFamily="18" charset="0"/>
              </a:rPr>
              <a:t>Ley General de Desarrollo Forestal Sustentable:</a:t>
            </a:r>
          </a:p>
          <a:p>
            <a:pPr algn="ctr">
              <a:defRPr/>
            </a:pPr>
            <a:endParaRPr lang="es-MX" sz="16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s-MX" b="1" dirty="0">
                <a:solidFill>
                  <a:srgbClr val="0000FF"/>
                </a:solidFill>
                <a:latin typeface="Palatino Linotype" pitchFamily="18" charset="0"/>
              </a:rPr>
              <a:t> </a:t>
            </a:r>
            <a:r>
              <a:rPr lang="es-MX" dirty="0">
                <a:solidFill>
                  <a:srgbClr val="0000FF"/>
                </a:solidFill>
                <a:latin typeface="Palatino Linotype" pitchFamily="18" charset="0"/>
              </a:rPr>
              <a:t>Artículos 119 y 120.</a:t>
            </a:r>
          </a:p>
          <a:p>
            <a:pPr>
              <a:buClr>
                <a:srgbClr val="FF0000"/>
              </a:buClr>
              <a:defRPr/>
            </a:pPr>
            <a:endParaRPr lang="es-MX" sz="1600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ctr">
              <a:defRPr/>
            </a:pPr>
            <a:r>
              <a:rPr lang="es-MX" b="1" dirty="0">
                <a:solidFill>
                  <a:srgbClr val="0000FF"/>
                </a:solidFill>
                <a:latin typeface="Palatino Linotype" pitchFamily="18" charset="0"/>
              </a:rPr>
              <a:t>Reglamento de la LGDFS:</a:t>
            </a:r>
          </a:p>
          <a:p>
            <a:pPr algn="ctr">
              <a:defRPr/>
            </a:pPr>
            <a:endParaRPr lang="es-MX" sz="16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s-MX" b="1" dirty="0">
                <a:solidFill>
                  <a:srgbClr val="0000FF"/>
                </a:solidFill>
                <a:latin typeface="Palatino Linotype" pitchFamily="18" charset="0"/>
              </a:rPr>
              <a:t> </a:t>
            </a:r>
            <a:r>
              <a:rPr lang="es-MX" dirty="0">
                <a:solidFill>
                  <a:srgbClr val="0000FF"/>
                </a:solidFill>
                <a:latin typeface="Palatino Linotype" pitchFamily="18" charset="0"/>
              </a:rPr>
              <a:t>Artículo 128 y 129.</a:t>
            </a:r>
            <a:endParaRPr lang="es-MX" b="1" dirty="0">
              <a:solidFill>
                <a:srgbClr val="0000FF"/>
              </a:solidFill>
              <a:latin typeface="Palatino Linotype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79388" y="158750"/>
            <a:ext cx="74168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Antecedentes de la regulación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6307138" y="4508500"/>
            <a:ext cx="2497137" cy="27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MX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6 Rectángulo"/>
          <p:cNvSpPr>
            <a:spLocks noChangeArrowheads="1"/>
          </p:cNvSpPr>
          <p:nvPr/>
        </p:nvSpPr>
        <p:spPr bwMode="auto">
          <a:xfrm>
            <a:off x="395288" y="820738"/>
            <a:ext cx="79930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/>
            <a:endParaRPr lang="es-MX" sz="1400">
              <a:solidFill>
                <a:srgbClr val="0000FF"/>
              </a:solidFill>
              <a:latin typeface="Palatino Linotype" pitchFamily="18" charset="0"/>
            </a:endParaRPr>
          </a:p>
          <a:p>
            <a:pPr lvl="1" eaLnBrk="0" hangingPunct="0"/>
            <a:endParaRPr lang="es-MX" sz="1400">
              <a:solidFill>
                <a:srgbClr val="0000FF"/>
              </a:solidFill>
              <a:latin typeface="Palatino Linotype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79388" y="158750"/>
            <a:ext cx="74168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Antecedentes de la regulación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50825" y="1054100"/>
            <a:ext cx="8208963" cy="46355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>
              <a:lnSpc>
                <a:spcPct val="90000"/>
              </a:lnSpc>
              <a:defRPr/>
            </a:pPr>
            <a:r>
              <a:rPr lang="es-MX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OBJETIVOS de la NOM-144</a:t>
            </a:r>
          </a:p>
          <a:p>
            <a:pPr marL="609600" indent="-609600">
              <a:lnSpc>
                <a:spcPct val="90000"/>
              </a:lnSpc>
              <a:defRPr/>
            </a:pPr>
            <a:endParaRPr lang="es-MX" sz="28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s-MX" sz="2800" b="1" dirty="0">
                <a:solidFill>
                  <a:srgbClr val="0000FF"/>
                </a:solidFill>
                <a:latin typeface="Palatino Linotype" pitchFamily="18" charset="0"/>
              </a:rPr>
              <a:t>Establecer</a:t>
            </a:r>
            <a:r>
              <a:rPr lang="es-MX" sz="2800" dirty="0">
                <a:solidFill>
                  <a:srgbClr val="0000FF"/>
                </a:solidFill>
                <a:latin typeface="Palatino Linotype" pitchFamily="18" charset="0"/>
              </a:rPr>
              <a:t>……</a:t>
            </a:r>
            <a:endParaRPr lang="es-MX" sz="28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marL="609600" indent="-609600">
              <a:lnSpc>
                <a:spcPct val="90000"/>
              </a:lnSpc>
              <a:defRPr/>
            </a:pPr>
            <a:endParaRPr lang="es-MX" sz="28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marL="609600" indent="-609600">
              <a:lnSpc>
                <a:spcPct val="90000"/>
              </a:lnSpc>
              <a:buClr>
                <a:srgbClr val="FF0000"/>
              </a:buClr>
              <a:buFont typeface="+mj-lt"/>
              <a:buAutoNum type="arabicPeriod"/>
              <a:defRPr/>
            </a:pPr>
            <a:r>
              <a:rPr lang="es-MX" dirty="0">
                <a:solidFill>
                  <a:srgbClr val="0000FF"/>
                </a:solidFill>
                <a:latin typeface="Palatino Linotype" pitchFamily="18" charset="0"/>
              </a:rPr>
              <a:t>Las medidas fitosanitarias para el embalaje de madera que se utiliza en el comercio internacional de bienes y mercancías.</a:t>
            </a:r>
          </a:p>
          <a:p>
            <a:pPr marL="609600" indent="-609600">
              <a:lnSpc>
                <a:spcPct val="90000"/>
              </a:lnSpc>
              <a:buClr>
                <a:srgbClr val="FF0000"/>
              </a:buClr>
              <a:buFont typeface="+mj-lt"/>
              <a:buAutoNum type="arabicPeriod"/>
              <a:defRPr/>
            </a:pPr>
            <a:endParaRPr lang="es-MX" dirty="0">
              <a:solidFill>
                <a:srgbClr val="0000FF"/>
              </a:solidFill>
              <a:latin typeface="Palatino Linotype" pitchFamily="18" charset="0"/>
            </a:endParaRPr>
          </a:p>
          <a:p>
            <a:pPr marL="609600" indent="-609600">
              <a:lnSpc>
                <a:spcPct val="90000"/>
              </a:lnSpc>
              <a:buClr>
                <a:srgbClr val="FF0000"/>
              </a:buClr>
              <a:buFont typeface="+mj-lt"/>
              <a:buAutoNum type="arabicPeriod"/>
              <a:defRPr/>
            </a:pPr>
            <a:r>
              <a:rPr lang="es-MX" dirty="0">
                <a:solidFill>
                  <a:srgbClr val="0000FF"/>
                </a:solidFill>
                <a:latin typeface="Palatino Linotype" pitchFamily="18" charset="0"/>
              </a:rPr>
              <a:t>Los requisitos que deben cumplirse para el uso de la Marca en embalaje de exportación.</a:t>
            </a:r>
          </a:p>
          <a:p>
            <a:pPr marL="609600" indent="-609600">
              <a:lnSpc>
                <a:spcPct val="90000"/>
              </a:lnSpc>
              <a:buClr>
                <a:srgbClr val="FF0000"/>
              </a:buClr>
              <a:buFont typeface="+mj-lt"/>
              <a:buAutoNum type="arabicPeriod"/>
              <a:defRPr/>
            </a:pPr>
            <a:endParaRPr lang="es-MX" dirty="0">
              <a:solidFill>
                <a:srgbClr val="0000FF"/>
              </a:solidFill>
              <a:latin typeface="Palatino Linotype" pitchFamily="18" charset="0"/>
            </a:endParaRPr>
          </a:p>
          <a:p>
            <a:pPr marL="609600" indent="-609600">
              <a:lnSpc>
                <a:spcPct val="90000"/>
              </a:lnSpc>
              <a:buClr>
                <a:srgbClr val="FF0000"/>
              </a:buClr>
              <a:buFont typeface="+mj-lt"/>
              <a:buAutoNum type="arabicPeriod"/>
              <a:defRPr/>
            </a:pPr>
            <a:r>
              <a:rPr lang="es-MX" dirty="0">
                <a:solidFill>
                  <a:srgbClr val="0000FF"/>
                </a:solidFill>
                <a:latin typeface="Palatino Linotype" pitchFamily="18" charset="0"/>
              </a:rPr>
              <a:t>Los lineamientos para la comprobación ocular de los embalajes de importación (PROFEPA).</a:t>
            </a:r>
            <a:endParaRPr lang="es-MX" b="1" dirty="0">
              <a:solidFill>
                <a:srgbClr val="0000FF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395288" y="1143000"/>
            <a:ext cx="7993062" cy="3108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None/>
              <a:defRPr/>
            </a:pPr>
            <a:r>
              <a:rPr lang="es-MX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TRATAMIENTOS APROBADOS</a:t>
            </a:r>
          </a:p>
          <a:p>
            <a:pPr algn="just">
              <a:buClr>
                <a:srgbClr val="FFFF00"/>
              </a:buClr>
              <a:buFont typeface="Wingdings" pitchFamily="2" charset="2"/>
              <a:buNone/>
              <a:defRPr/>
            </a:pPr>
            <a:endParaRPr lang="es-MX" sz="18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just">
              <a:buClr>
                <a:srgbClr val="FF0000"/>
              </a:buClr>
              <a:defRPr/>
            </a:pPr>
            <a:r>
              <a:rPr lang="es-MX" sz="3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HT</a:t>
            </a:r>
            <a:r>
              <a:rPr lang="es-MX" dirty="0">
                <a:solidFill>
                  <a:srgbClr val="0000FF"/>
                </a:solidFill>
                <a:latin typeface="Palatino Linotype" pitchFamily="18" charset="0"/>
              </a:rPr>
              <a:t> Aplicar calor a la madera sin corteza que permita alcanzar una  temperatura mínima de </a:t>
            </a:r>
            <a:r>
              <a:rPr lang="es-ES" dirty="0">
                <a:solidFill>
                  <a:srgbClr val="0000FF"/>
                </a:solidFill>
                <a:latin typeface="Palatino Linotype" pitchFamily="18" charset="0"/>
              </a:rPr>
              <a:t>56°C al centro del elemento más grueso</a:t>
            </a:r>
            <a:r>
              <a:rPr lang="es-MX" dirty="0">
                <a:solidFill>
                  <a:srgbClr val="0000FF"/>
                </a:solidFill>
                <a:latin typeface="Palatino Linotype" pitchFamily="18" charset="0"/>
              </a:rPr>
              <a:t>,</a:t>
            </a:r>
            <a:r>
              <a:rPr lang="es-ES" dirty="0">
                <a:solidFill>
                  <a:srgbClr val="0000FF"/>
                </a:solidFill>
                <a:latin typeface="Palatino Linotype" pitchFamily="18" charset="0"/>
              </a:rPr>
              <a:t> por</a:t>
            </a:r>
            <a:r>
              <a:rPr lang="es-MX" dirty="0">
                <a:solidFill>
                  <a:srgbClr val="0000FF"/>
                </a:solidFill>
                <a:latin typeface="Palatino Linotype" pitchFamily="18" charset="0"/>
              </a:rPr>
              <a:t> un mínimo de</a:t>
            </a:r>
            <a:r>
              <a:rPr lang="es-ES" dirty="0">
                <a:solidFill>
                  <a:srgbClr val="0000FF"/>
                </a:solidFill>
                <a:latin typeface="Palatino Linotype" pitchFamily="18" charset="0"/>
              </a:rPr>
              <a:t> 30 minutos</a:t>
            </a:r>
            <a:r>
              <a:rPr lang="es-MX" b="1" dirty="0">
                <a:solidFill>
                  <a:srgbClr val="0000FF"/>
                </a:solidFill>
                <a:latin typeface="Palatino Linotype" pitchFamily="18" charset="0"/>
              </a:rPr>
              <a:t>.</a:t>
            </a:r>
          </a:p>
          <a:p>
            <a:pPr algn="just">
              <a:buClr>
                <a:srgbClr val="FFFF00"/>
              </a:buClr>
              <a:buFont typeface="Wingdings" pitchFamily="2" charset="2"/>
              <a:buNone/>
              <a:defRPr/>
            </a:pPr>
            <a:endParaRPr lang="es-MX" sz="1800" dirty="0">
              <a:solidFill>
                <a:srgbClr val="0000FF"/>
              </a:solidFill>
              <a:latin typeface="Palatino Linotype" pitchFamily="18" charset="0"/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None/>
              <a:defRPr/>
            </a:pPr>
            <a:r>
              <a:rPr lang="es-MX" sz="3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MB</a:t>
            </a:r>
            <a:r>
              <a:rPr lang="es-MX" b="1" dirty="0">
                <a:solidFill>
                  <a:srgbClr val="0000FF"/>
                </a:solidFill>
                <a:latin typeface="Palatino Linotype" pitchFamily="18" charset="0"/>
              </a:rPr>
              <a:t> </a:t>
            </a:r>
            <a:r>
              <a:rPr lang="es-MX" dirty="0">
                <a:solidFill>
                  <a:srgbClr val="0000FF"/>
                </a:solidFill>
                <a:latin typeface="Palatino Linotype" pitchFamily="18" charset="0"/>
              </a:rPr>
              <a:t>Fumigar con bromuro de metilo a concentraciones mínimas establecidas, con una exposición de 16 horas.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79388" y="158750"/>
            <a:ext cx="74168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Antecedentes de la regulación</a:t>
            </a:r>
          </a:p>
        </p:txBody>
      </p:sp>
      <p:pic>
        <p:nvPicPr>
          <p:cNvPr id="21507" name="Picture 2" descr="C:\Documents and Settings\gustavo.hernandez\Mis documentos\documentos de gustavo hernandez\Fotos varias\pestheat\tarimasestuf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238625"/>
            <a:ext cx="3816350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4238625"/>
            <a:ext cx="3529012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179388" y="158750"/>
            <a:ext cx="74168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Antecedentes de la regulación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50825" y="1084263"/>
            <a:ext cx="8137525" cy="35702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MARCA aprobada internacionalmente:</a:t>
            </a:r>
          </a:p>
          <a:p>
            <a:pPr eaLnBrk="0" hangingPunct="0">
              <a:defRPr/>
            </a:pPr>
            <a:endParaRPr lang="es-MX" sz="18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eaLnBrk="0" hangingPunct="0">
              <a:defRPr/>
            </a:pPr>
            <a:r>
              <a:rPr lang="es-MX" dirty="0">
                <a:solidFill>
                  <a:srgbClr val="0000FF"/>
                </a:solidFill>
                <a:latin typeface="Palatino Linotype" pitchFamily="18" charset="0"/>
              </a:rPr>
              <a:t>La  marca avala que el embalaje de madera fue sometido a tratamiento y </a:t>
            </a:r>
            <a:r>
              <a:rPr lang="es-MX" b="1" u="sng" dirty="0">
                <a:solidFill>
                  <a:srgbClr val="0000FF"/>
                </a:solidFill>
                <a:latin typeface="Palatino Linotype" pitchFamily="18" charset="0"/>
              </a:rPr>
              <a:t>elimina el uso de certificados</a:t>
            </a:r>
          </a:p>
          <a:p>
            <a:pPr eaLnBrk="0" hangingPunct="0">
              <a:defRPr/>
            </a:pPr>
            <a:endParaRPr lang="es-MX" sz="1800" dirty="0">
              <a:solidFill>
                <a:srgbClr val="0000FF"/>
              </a:solidFill>
              <a:latin typeface="Palatino Linotype" pitchFamily="18" charset="0"/>
            </a:endParaRPr>
          </a:p>
          <a:p>
            <a:pPr eaLnBrk="0" hangingPunct="0">
              <a:defRPr/>
            </a:pPr>
            <a:r>
              <a:rPr lang="es-MX" sz="2000" b="1" dirty="0">
                <a:solidFill>
                  <a:srgbClr val="0000FF"/>
                </a:solidFill>
                <a:latin typeface="Palatino Linotype" pitchFamily="18" charset="0"/>
              </a:rPr>
              <a:t>Deberá ser:</a:t>
            </a:r>
          </a:p>
          <a:p>
            <a:pPr eaLnBrk="0" hangingPunct="0">
              <a:defRPr/>
            </a:pPr>
            <a:endParaRPr lang="es-MX" sz="1800" b="1" dirty="0">
              <a:solidFill>
                <a:srgbClr val="0000FF"/>
              </a:solidFill>
              <a:latin typeface="Palatino Linotype" pitchFamily="18" charset="0"/>
            </a:endParaRPr>
          </a:p>
          <a:p>
            <a:pPr eaLnBrk="0" hangingPunct="0">
              <a:defRPr/>
            </a:pPr>
            <a:r>
              <a:rPr lang="es-MX" sz="2000" b="1" i="1" dirty="0">
                <a:solidFill>
                  <a:srgbClr val="0000FF"/>
                </a:solidFill>
                <a:latin typeface="Palatino Linotype" pitchFamily="18" charset="0"/>
              </a:rPr>
              <a:t>Legible</a:t>
            </a:r>
          </a:p>
          <a:p>
            <a:pPr eaLnBrk="0" hangingPunct="0">
              <a:defRPr/>
            </a:pPr>
            <a:r>
              <a:rPr lang="es-MX" sz="2000" b="1" i="1" dirty="0">
                <a:solidFill>
                  <a:srgbClr val="0000FF"/>
                </a:solidFill>
                <a:latin typeface="Palatino Linotype" pitchFamily="18" charset="0"/>
              </a:rPr>
              <a:t>Permanente</a:t>
            </a:r>
          </a:p>
          <a:p>
            <a:pPr eaLnBrk="0" hangingPunct="0">
              <a:defRPr/>
            </a:pPr>
            <a:r>
              <a:rPr lang="es-MX" sz="2000" b="1" i="1" dirty="0">
                <a:solidFill>
                  <a:srgbClr val="0000FF"/>
                </a:solidFill>
                <a:latin typeface="Palatino Linotype" pitchFamily="18" charset="0"/>
              </a:rPr>
              <a:t>Visible, por lo menos en dos lados opuestos</a:t>
            </a:r>
          </a:p>
          <a:p>
            <a:pPr eaLnBrk="0" hangingPunct="0">
              <a:defRPr/>
            </a:pPr>
            <a:r>
              <a:rPr lang="es-MX" sz="2000" b="1" i="1" dirty="0">
                <a:solidFill>
                  <a:srgbClr val="0000FF"/>
                </a:solidFill>
                <a:latin typeface="Palatino Linotype" pitchFamily="18" charset="0"/>
              </a:rPr>
              <a:t>Pintada, pirograbada o rotulada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420866" y="2780928"/>
            <a:ext cx="3111574" cy="187220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000000"/>
            </a:solidFill>
            <a:miter lim="800000"/>
            <a:headEnd/>
            <a:tailEnd/>
          </a:ln>
          <a:effectLst>
            <a:glow rad="228600">
              <a:srgbClr val="CC9900">
                <a:alpha val="40000"/>
              </a:srgbClr>
            </a:glow>
          </a:effectLst>
        </p:spPr>
        <p:txBody>
          <a:bodyPr/>
          <a:lstStyle/>
          <a:p>
            <a:pPr eaLnBrk="0" hangingPunct="0">
              <a:defRPr/>
            </a:pPr>
            <a:endParaRPr lang="es-ES" sz="1000" dirty="0">
              <a:latin typeface="Times New Roman" pitchFamily="18" charset="0"/>
            </a:endParaRPr>
          </a:p>
          <a:p>
            <a:pPr algn="r" eaLnBrk="0" hangingPunct="0">
              <a:defRPr/>
            </a:pPr>
            <a:r>
              <a:rPr lang="es-ES" sz="2200" b="1" dirty="0">
                <a:latin typeface="Times New Roman" pitchFamily="18" charset="0"/>
              </a:rPr>
              <a:t>XX</a:t>
            </a:r>
            <a:r>
              <a:rPr lang="es-MX" sz="2200" b="1" dirty="0">
                <a:latin typeface="Times New Roman" pitchFamily="18" charset="0"/>
              </a:rPr>
              <a:t>-000</a:t>
            </a:r>
            <a:endParaRPr lang="es-ES" sz="2200" b="1" dirty="0">
              <a:latin typeface="Times New Roman" pitchFamily="18" charset="0"/>
            </a:endParaRPr>
          </a:p>
          <a:p>
            <a:pPr algn="r" eaLnBrk="0" hangingPunct="0">
              <a:defRPr/>
            </a:pPr>
            <a:endParaRPr lang="es-ES" sz="2000" b="1" dirty="0">
              <a:latin typeface="Times New Roman" pitchFamily="18" charset="0"/>
            </a:endParaRPr>
          </a:p>
          <a:p>
            <a:pPr algn="r" eaLnBrk="0" hangingPunct="0">
              <a:defRPr/>
            </a:pPr>
            <a:r>
              <a:rPr lang="es-ES" sz="2200" b="1" dirty="0">
                <a:latin typeface="Times New Roman" pitchFamily="18" charset="0"/>
              </a:rPr>
              <a:t>MB/HT</a:t>
            </a:r>
          </a:p>
          <a:p>
            <a:pPr algn="r" eaLnBrk="0" hangingPunct="0">
              <a:defRPr/>
            </a:pPr>
            <a:endParaRPr lang="es-ES" sz="2000" b="1" dirty="0">
              <a:latin typeface="Times New Roman" pitchFamily="18" charset="0"/>
            </a:endParaRPr>
          </a:p>
          <a:p>
            <a:pPr algn="r" eaLnBrk="0" hangingPunct="0">
              <a:defRPr/>
            </a:pPr>
            <a:r>
              <a:rPr lang="es-ES" sz="1800" b="1" dirty="0">
                <a:latin typeface="Times New Roman" pitchFamily="18" charset="0"/>
              </a:rPr>
              <a:t>(AAA)</a:t>
            </a:r>
          </a:p>
        </p:txBody>
      </p:sp>
      <p:grpSp>
        <p:nvGrpSpPr>
          <p:cNvPr id="22534" name="Group 5"/>
          <p:cNvGrpSpPr>
            <a:grpSpLocks/>
          </p:cNvGrpSpPr>
          <p:nvPr/>
        </p:nvGrpSpPr>
        <p:grpSpPr bwMode="auto">
          <a:xfrm>
            <a:off x="5783263" y="2852738"/>
            <a:ext cx="876300" cy="1655762"/>
            <a:chOff x="5198" y="3969"/>
            <a:chExt cx="900" cy="2416"/>
          </a:xfrm>
        </p:grpSpPr>
        <p:sp>
          <p:nvSpPr>
            <p:cNvPr id="22537" name="Text Box 6"/>
            <p:cNvSpPr txBox="1">
              <a:spLocks noChangeArrowheads="1"/>
            </p:cNvSpPr>
            <p:nvPr/>
          </p:nvSpPr>
          <p:spPr bwMode="auto">
            <a:xfrm>
              <a:off x="5738" y="4045"/>
              <a:ext cx="360" cy="1620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22538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2539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2540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2541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2542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2543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2544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2545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22535" name="Line 4"/>
          <p:cNvSpPr>
            <a:spLocks noChangeShapeType="1"/>
          </p:cNvSpPr>
          <p:nvPr/>
        </p:nvSpPr>
        <p:spPr bwMode="auto">
          <a:xfrm>
            <a:off x="6875463" y="2781300"/>
            <a:ext cx="20637" cy="187166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22536" name="17 Rectángulo"/>
          <p:cNvSpPr>
            <a:spLocks noChangeArrowheads="1"/>
          </p:cNvSpPr>
          <p:nvPr/>
        </p:nvSpPr>
        <p:spPr bwMode="auto">
          <a:xfrm>
            <a:off x="2916238" y="4941888"/>
            <a:ext cx="564356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 b="1">
                <a:solidFill>
                  <a:srgbClr val="0000FF"/>
                </a:solidFill>
                <a:latin typeface="Palatino Linotype" pitchFamily="18" charset="0"/>
              </a:rPr>
              <a:t>Sus componentes:</a:t>
            </a:r>
          </a:p>
          <a:p>
            <a:pPr eaLnBrk="0" hangingPunct="0"/>
            <a:r>
              <a:rPr lang="es-MX" sz="1800" b="1">
                <a:solidFill>
                  <a:srgbClr val="0000FF"/>
                </a:solidFill>
                <a:latin typeface="Palatino Linotype" pitchFamily="18" charset="0"/>
              </a:rPr>
              <a:t>XX</a:t>
            </a:r>
            <a:r>
              <a:rPr lang="es-MX" sz="1800">
                <a:solidFill>
                  <a:srgbClr val="0000FF"/>
                </a:solidFill>
                <a:latin typeface="Palatino Linotype" pitchFamily="18" charset="0"/>
              </a:rPr>
              <a:t> - siglas ISO del país donde se aplicó el tratamiento</a:t>
            </a:r>
          </a:p>
          <a:p>
            <a:pPr eaLnBrk="0" hangingPunct="0"/>
            <a:r>
              <a:rPr lang="es-MX" sz="1800" b="1">
                <a:solidFill>
                  <a:srgbClr val="0000FF"/>
                </a:solidFill>
                <a:latin typeface="Palatino Linotype" pitchFamily="18" charset="0"/>
              </a:rPr>
              <a:t>000</a:t>
            </a:r>
            <a:r>
              <a:rPr lang="es-MX" sz="1800">
                <a:solidFill>
                  <a:srgbClr val="0000FF"/>
                </a:solidFill>
                <a:latin typeface="Palatino Linotype" pitchFamily="18" charset="0"/>
              </a:rPr>
              <a:t> – número único asignado a la instalación</a:t>
            </a:r>
          </a:p>
          <a:p>
            <a:pPr eaLnBrk="0" hangingPunct="0"/>
            <a:r>
              <a:rPr lang="es-MX" sz="1800" b="1">
                <a:solidFill>
                  <a:srgbClr val="0000FF"/>
                </a:solidFill>
                <a:latin typeface="Palatino Linotype" pitchFamily="18" charset="0"/>
              </a:rPr>
              <a:t>MB/HT</a:t>
            </a:r>
            <a:r>
              <a:rPr lang="es-MX" sz="1800">
                <a:solidFill>
                  <a:srgbClr val="0000FF"/>
                </a:solidFill>
                <a:latin typeface="Palatino Linotype" pitchFamily="18" charset="0"/>
              </a:rPr>
              <a:t> – Tipo de tratamiento aplicado</a:t>
            </a:r>
          </a:p>
          <a:p>
            <a:pPr eaLnBrk="0" hangingPunct="0"/>
            <a:r>
              <a:rPr lang="es-MX" sz="1800" b="1">
                <a:solidFill>
                  <a:srgbClr val="0000FF"/>
                </a:solidFill>
                <a:latin typeface="Palatino Linotype" pitchFamily="18" charset="0"/>
              </a:rPr>
              <a:t>(AAA)</a:t>
            </a:r>
            <a:r>
              <a:rPr lang="es-MX" sz="1800">
                <a:solidFill>
                  <a:srgbClr val="0000FF"/>
                </a:solidFill>
                <a:latin typeface="Palatino Linotype" pitchFamily="18" charset="0"/>
              </a:rPr>
              <a:t> – identificador opcional de la instalación</a:t>
            </a:r>
            <a:endParaRPr lang="es-ES" sz="1800" b="1">
              <a:solidFill>
                <a:srgbClr val="0000FF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6307138" y="4508500"/>
            <a:ext cx="2497137" cy="27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MX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395288" y="1844675"/>
            <a:ext cx="8353425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Arial" pitchFamily="34" charset="0"/>
              </a:rPr>
              <a:t>ACTUALMENTE </a:t>
            </a:r>
          </a:p>
          <a:p>
            <a:pPr algn="ctr" eaLnBrk="0" hangingPunct="0">
              <a:defRPr/>
            </a:pPr>
            <a:r>
              <a:rPr lang="es-MX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Arial" pitchFamily="34" charset="0"/>
              </a:rPr>
              <a:t>LA NOM-144 SE ENCUENTRA EN PROCESO DE ACTUALIZACIÓN Y MODIFICACIÓN……..</a:t>
            </a:r>
          </a:p>
        </p:txBody>
      </p:sp>
      <p:pic>
        <p:nvPicPr>
          <p:cNvPr id="2355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936516">
            <a:off x="296862" y="1165226"/>
            <a:ext cx="1654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ción en blanco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7125</TotalTime>
  <Words>1099</Words>
  <Application>Microsoft Office PowerPoint</Application>
  <PresentationFormat>Presentación en pantalla (4:3)</PresentationFormat>
  <Paragraphs>216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Presentación en blanco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</vt:vector>
  </TitlesOfParts>
  <Company>Imagogenia S.C.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09</dc:creator>
  <cp:lastModifiedBy>Holiday</cp:lastModifiedBy>
  <cp:revision>352</cp:revision>
  <dcterms:created xsi:type="dcterms:W3CDTF">2006-12-05T23:33:44Z</dcterms:created>
  <dcterms:modified xsi:type="dcterms:W3CDTF">2012-05-02T12:05:50Z</dcterms:modified>
</cp:coreProperties>
</file>