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906CF-5B9B-41E5-8BAA-6DA2BAE3D916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66B2-C9A1-4ABA-A591-CF0000DEEC3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F5F73-1655-4478-BFF2-EF8970DA54EC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20CD-E7DF-4033-BD40-67D9202B085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5B5D1-0DC9-4428-969C-0F12B2962E36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1902-FA7E-43E5-B05C-ACFF6150561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77BC-2076-41D1-A74E-1A6AA8433FD0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72985-76E3-4E4A-8C50-01F6F74E21C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A151-3B40-4209-B958-835330EA5356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06E93-F49B-4096-B195-6A589695897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BDA37-4FDE-487C-AB26-B203F01014AF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39C4-F841-4036-AAFC-FC57CFE090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E5B27-9689-4CA8-A1D4-153AEE7D2948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2D3E3-81CB-43A3-8C4A-7D226877181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C2658-9408-4FD8-97D0-09039790A1E5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AFB9-E4F7-43FA-AF2D-E786283DBA5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8DBAA-E01F-40BB-B975-F6D72D292129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4341B-58E9-492D-B78B-C4E5F02A165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F1FEF-F0A4-4DBD-BB87-450F0518745A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FDAEB-2363-4C27-8124-171D900B070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9FF8-DDCD-4A9E-A09C-EAA400BAE580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DFE73-9F58-4DF0-AE46-C71EF4B7757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77C60C-7E63-4D21-AB2B-3EA9E382D987}" type="datetimeFigureOut">
              <a:rPr lang="es-MX"/>
              <a:pPr>
                <a:defRPr/>
              </a:pPr>
              <a:t>12/01/2012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7D616D-F3D5-4855-AFEE-AE07342EB26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americ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830638"/>
            <a:ext cx="3200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2 Grupo"/>
          <p:cNvGrpSpPr>
            <a:grpSpLocks/>
          </p:cNvGrpSpPr>
          <p:nvPr/>
        </p:nvGrpSpPr>
        <p:grpSpPr bwMode="auto">
          <a:xfrm>
            <a:off x="-36513" y="2574925"/>
            <a:ext cx="9015413" cy="3970338"/>
            <a:chOff x="-35420" y="620688"/>
            <a:chExt cx="9015684" cy="3969732"/>
          </a:xfrm>
        </p:grpSpPr>
        <p:grpSp>
          <p:nvGrpSpPr>
            <p:cNvPr id="2052" name="6 Grupo"/>
            <p:cNvGrpSpPr>
              <a:grpSpLocks/>
            </p:cNvGrpSpPr>
            <p:nvPr/>
          </p:nvGrpSpPr>
          <p:grpSpPr bwMode="auto">
            <a:xfrm>
              <a:off x="-35420" y="620688"/>
              <a:ext cx="9015684" cy="3939628"/>
              <a:chOff x="0" y="2945756"/>
              <a:chExt cx="9015684" cy="3939628"/>
            </a:xfrm>
          </p:grpSpPr>
          <p:pic>
            <p:nvPicPr>
              <p:cNvPr id="2054" name="Picture 3" descr="C:\Users\Anabela\Documents\mau\Corazon logo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076056" y="2945756"/>
                <a:ext cx="3939628" cy="3939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" name="4 Conector recto"/>
              <p:cNvCxnSpPr/>
              <p:nvPr/>
            </p:nvCxnSpPr>
            <p:spPr>
              <a:xfrm flipH="1">
                <a:off x="0" y="5948848"/>
                <a:ext cx="558023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1 CuadroTexto"/>
            <p:cNvSpPr txBox="1"/>
            <p:nvPr/>
          </p:nvSpPr>
          <p:spPr>
            <a:xfrm>
              <a:off x="5724204" y="4220588"/>
              <a:ext cx="2736932" cy="369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spc="330" dirty="0">
                  <a:latin typeface="Century Gothic" pitchFamily="34" charset="0"/>
                  <a:cs typeface="+mn-cs"/>
                </a:rPr>
                <a:t>ALL VALLEY CPR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ES" sz="2200" b="1" smtClean="0">
                <a:latin typeface="Century Gothic" pitchFamily="34" charset="0"/>
              </a:rPr>
              <a:t>¿SABE USTED, CONOCE, HA ESCUCHADO Y ESTÁ ENTERADO DE POR QUÉ ES BÁSICO EL CPR?</a:t>
            </a:r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750" y="1196975"/>
            <a:ext cx="8280400" cy="4608513"/>
          </a:xfrm>
        </p:spPr>
        <p:txBody>
          <a:bodyPr rtlCol="0">
            <a:normAutofit fontScale="7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solidFill>
                  <a:schemeClr val="tx1"/>
                </a:solidFill>
                <a:latin typeface="Century Gothic" pitchFamily="34" charset="0"/>
              </a:rPr>
              <a:t>E</a:t>
            </a: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l </a:t>
            </a:r>
            <a:r>
              <a:rPr lang="es-ES" b="1" dirty="0" smtClean="0">
                <a:solidFill>
                  <a:schemeClr val="tx1"/>
                </a:solidFill>
                <a:latin typeface="Century Gothic" pitchFamily="34" charset="0"/>
              </a:rPr>
              <a:t>CPR</a:t>
            </a: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 o </a:t>
            </a:r>
            <a:r>
              <a:rPr lang="es-ES" b="1" dirty="0" smtClean="0">
                <a:solidFill>
                  <a:schemeClr val="tx1"/>
                </a:solidFill>
                <a:latin typeface="Century Gothic" pitchFamily="34" charset="0"/>
              </a:rPr>
              <a:t>RCP</a:t>
            </a: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 es la resucitación cardiopulmonar, que es básica en los primeros minutos después de haber sufrido la falta de respiración, de signos vitales y falta de respuesta de la persona.</a:t>
            </a:r>
          </a:p>
          <a:p>
            <a:pPr algn="l" fontAlgn="auto">
              <a:spcAft>
                <a:spcPts val="0"/>
              </a:spcAft>
              <a:defRPr/>
            </a:pPr>
            <a:endParaRPr lang="es-MX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solidFill>
                  <a:schemeClr val="tx1"/>
                </a:solidFill>
                <a:latin typeface="Century Gothic" pitchFamily="34" charset="0"/>
              </a:rPr>
              <a:t>C</a:t>
            </a: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onsiste en tener el conocimiento de ciertos pasos para continuar con respiración a la persona antes de que llegue ayuda médica o capacitada.</a:t>
            </a:r>
            <a:endParaRPr lang="es-MX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/>
                </a:solidFill>
                <a:latin typeface="Century Gothic" pitchFamily="34" charset="0"/>
              </a:rPr>
              <a:t>En el 2010, el INSP afirma que la mayor causa de muerte en nuestro país son los padecimientos cardiacos, y una tasa anual de fallecimientos de un cuarto de millón de personas.</a:t>
            </a:r>
            <a:endParaRPr lang="es-MX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es-MX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es-MX" dirty="0"/>
          </a:p>
        </p:txBody>
      </p:sp>
      <p:pic>
        <p:nvPicPr>
          <p:cNvPr id="3076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C:\Users\Anabela\Documents\mau\crb052025.jpg"/>
          <p:cNvPicPr>
            <a:picLocks noChangeAspect="1" noChangeArrowheads="1"/>
          </p:cNvPicPr>
          <p:nvPr/>
        </p:nvPicPr>
        <p:blipFill>
          <a:blip r:embed="rId3"/>
          <a:srcRect t="6851" b="7182"/>
          <a:stretch>
            <a:fillRect/>
          </a:stretch>
        </p:blipFill>
        <p:spPr bwMode="auto">
          <a:xfrm>
            <a:off x="1138238" y="5157788"/>
            <a:ext cx="28575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ES" sz="2200" b="1" smtClean="0">
                <a:latin typeface="Century Gothic" pitchFamily="34" charset="0"/>
              </a:rPr>
              <a:t>¿QUIÉNES SOMOS?</a:t>
            </a:r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0825" y="908050"/>
            <a:ext cx="8566150" cy="5257800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4600" dirty="0" smtClean="0">
                <a:solidFill>
                  <a:schemeClr val="tx1"/>
                </a:solidFill>
                <a:latin typeface="Century Gothic" pitchFamily="34" charset="0"/>
              </a:rPr>
              <a:t>Somos una empresa nacida en el año 2007.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4600" dirty="0" smtClean="0">
                <a:solidFill>
                  <a:schemeClr val="tx1"/>
                </a:solidFill>
                <a:latin typeface="Century Gothic" pitchFamily="34" charset="0"/>
              </a:rPr>
              <a:t>Hemos trabajado para mas de 1,000 empresas en todo el valle de Texas y el norte de Tamaulipas.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4600" dirty="0" smtClean="0">
                <a:solidFill>
                  <a:schemeClr val="tx1"/>
                </a:solidFill>
                <a:latin typeface="Century Gothic" pitchFamily="34" charset="0"/>
              </a:rPr>
              <a:t>Empresas como: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STC (SOUTH TEXAS COLLEGE)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CRUZ ROJA MEXICANA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SINERGIA INDUSTRIAL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T-MOBILE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LA JOYA ISD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U.T.P.A.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IDEA ISD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BENCHMARK FAMILY SERVICES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DE PRAGA MONTESSORI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FIRST UNITED METHODIST CHURCH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MX" sz="31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UMAN</a:t>
            </a:r>
            <a:endParaRPr lang="es-MX" sz="3100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marL="457200" indent="-45720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es-ES" sz="2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100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ES" sz="2200" b="1" smtClean="0">
                <a:latin typeface="Century Gothic" pitchFamily="34" charset="0"/>
              </a:rPr>
              <a:t>NUESTROS PRINCIPALES SERVICIOS</a:t>
            </a:r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7813" y="1052513"/>
            <a:ext cx="8564562" cy="5256212"/>
          </a:xfrm>
        </p:spPr>
        <p:txBody>
          <a:bodyPr rtlCol="0">
            <a:normAutofit/>
          </a:bodyPr>
          <a:lstStyle/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/>
                </a:solidFill>
                <a:latin typeface="Century Gothic" pitchFamily="34" charset="0"/>
              </a:rPr>
              <a:t>CPR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Proveedor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 de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salud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CPR 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Salvacorazones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200" dirty="0">
                <a:solidFill>
                  <a:schemeClr val="tx1"/>
                </a:solidFill>
                <a:latin typeface="Century Gothic" pitchFamily="34" charset="0"/>
              </a:rPr>
              <a:t>Primeros Auxilios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Adulto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Primeros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Auxilios</a:t>
            </a:r>
            <a:r>
              <a:rPr lang="es-MX" sz="2200" dirty="0">
                <a:solidFill>
                  <a:schemeClr val="tx1"/>
                </a:solidFill>
                <a:latin typeface="Century Gothic" pitchFamily="34" charset="0"/>
              </a:rPr>
              <a:t> Pediátrico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200" dirty="0">
                <a:solidFill>
                  <a:schemeClr val="tx1"/>
                </a:solidFill>
                <a:latin typeface="Century Gothic" pitchFamily="34" charset="0"/>
              </a:rPr>
              <a:t>Patógenos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 de la</a:t>
            </a:r>
            <a:r>
              <a:rPr lang="es-MX" sz="2200" dirty="0">
                <a:solidFill>
                  <a:schemeClr val="tx1"/>
                </a:solidFill>
                <a:latin typeface="Century Gothic" pitchFamily="34" charset="0"/>
              </a:rPr>
              <a:t> sangre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>
                <a:solidFill>
                  <a:schemeClr val="tx1"/>
                </a:solidFill>
                <a:latin typeface="Century Gothic" pitchFamily="34" charset="0"/>
              </a:rPr>
              <a:t>DEA Desfibrilador Externo </a:t>
            </a:r>
            <a:r>
              <a:rPr lang="es-ES" sz="2200" dirty="0" err="1">
                <a:solidFill>
                  <a:schemeClr val="tx1"/>
                </a:solidFill>
                <a:latin typeface="Century Gothic" pitchFamily="34" charset="0"/>
              </a:rPr>
              <a:t>Aut</a:t>
            </a:r>
            <a:r>
              <a:rPr lang="en-US" sz="2200" dirty="0" err="1" smtClean="0">
                <a:solidFill>
                  <a:schemeClr val="tx1"/>
                </a:solidFill>
                <a:latin typeface="Century Gothic" pitchFamily="34" charset="0"/>
              </a:rPr>
              <a:t>omático</a:t>
            </a:r>
            <a:endParaRPr lang="en-US" sz="2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342900" indent="-3429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Century Gothic" pitchFamily="34" charset="0"/>
              </a:rPr>
              <a:t>Proveedor</a:t>
            </a:r>
            <a:r>
              <a:rPr lang="en-US" sz="22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de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E</a:t>
            </a:r>
            <a:r>
              <a:rPr lang="en-US" sz="2200" dirty="0" err="1" smtClean="0">
                <a:solidFill>
                  <a:schemeClr val="tx1"/>
                </a:solidFill>
                <a:latin typeface="Century Gothic" pitchFamily="34" charset="0"/>
              </a:rPr>
              <a:t>quipos</a:t>
            </a:r>
            <a:r>
              <a:rPr lang="en-US" sz="22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Century Gothic" pitchFamily="34" charset="0"/>
              </a:rPr>
              <a:t>de </a:t>
            </a:r>
            <a:r>
              <a:rPr lang="en-US" sz="2200" dirty="0" err="1">
                <a:solidFill>
                  <a:schemeClr val="tx1"/>
                </a:solidFill>
                <a:latin typeface="Century Gothic" pitchFamily="34" charset="0"/>
              </a:rPr>
              <a:t>S</a:t>
            </a:r>
            <a:r>
              <a:rPr lang="en-US" sz="2200" dirty="0" err="1" smtClean="0">
                <a:solidFill>
                  <a:schemeClr val="tx1"/>
                </a:solidFill>
                <a:latin typeface="Century Gothic" pitchFamily="34" charset="0"/>
              </a:rPr>
              <a:t>alud</a:t>
            </a: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5124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C:\Users\Anabela\Documents\mau\ptg012004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2988" y="968375"/>
            <a:ext cx="2514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ES" sz="2200" b="1" smtClean="0">
                <a:latin typeface="Century Gothic" pitchFamily="34" charset="0"/>
              </a:rPr>
              <a:t>NUESTROS PRINCIPALES SERVICIOS</a:t>
            </a:r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363" y="836613"/>
            <a:ext cx="8564562" cy="5256212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Contamos con las guías  y los manuales mas avanzados mundialmente en este ámbito.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s-ES" sz="1800" b="1" dirty="0" smtClean="0">
                <a:solidFill>
                  <a:schemeClr val="tx1"/>
                </a:solidFill>
                <a:latin typeface="Century Gothic" pitchFamily="34" charset="0"/>
              </a:rPr>
              <a:t>Guía 2010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: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>
                <a:solidFill>
                  <a:schemeClr val="tx1"/>
                </a:solidFill>
                <a:latin typeface="Century Gothic" pitchFamily="34" charset="0"/>
              </a:rPr>
              <a:t>O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bjetivos principales en salvar vidas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>
                <a:solidFill>
                  <a:schemeClr val="tx1"/>
                </a:solidFill>
                <a:latin typeface="Century Gothic" pitchFamily="34" charset="0"/>
              </a:rPr>
              <a:t>C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ambios de ABC a CAB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Énfasis en RCP de alta calidad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Eliminación de escuchar, sentir, ver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RCP adultos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RCP niños-pubertad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RCP lactantes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Responsabilidades/técnicas/métodos de respiración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>
                <a:solidFill>
                  <a:schemeClr val="tx1"/>
                </a:solidFill>
                <a:latin typeface="Century Gothic" pitchFamily="34" charset="0"/>
              </a:rPr>
              <a:t>U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so del desfibrilador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Objetivos/victima consciente-inconsciente/atragantamiento severo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>
                <a:solidFill>
                  <a:schemeClr val="tx1"/>
                </a:solidFill>
                <a:latin typeface="Century Gothic" pitchFamily="34" charset="0"/>
              </a:rPr>
              <a:t>O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bjetivos/situaciones especiales/recomendaciones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RCP con ventilación avanzada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>
                <a:solidFill>
                  <a:schemeClr val="tx1"/>
                </a:solidFill>
                <a:latin typeface="Century Gothic" pitchFamily="34" charset="0"/>
              </a:rPr>
              <a:t>A</a:t>
            </a:r>
            <a:r>
              <a:rPr lang="es-ES" sz="1800" dirty="0" smtClean="0">
                <a:solidFill>
                  <a:schemeClr val="tx1"/>
                </a:solidFill>
                <a:latin typeface="Century Gothic" pitchFamily="34" charset="0"/>
              </a:rPr>
              <a:t>poyo a victimas de atragantamiento</a:t>
            </a:r>
            <a:endParaRPr lang="es-MX" sz="18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ES" sz="1800" b="1" dirty="0">
                <a:solidFill>
                  <a:schemeClr val="tx1"/>
                </a:solidFill>
                <a:latin typeface="Century Gothic" pitchFamily="34" charset="0"/>
              </a:rPr>
              <a:t> </a:t>
            </a:r>
            <a:endParaRPr lang="es-MX" sz="1800" dirty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18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6148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 descr="C:\Users\Anabela\Documents\mau\kcd00066001.jpg"/>
          <p:cNvPicPr>
            <a:picLocks noChangeAspect="1" noChangeArrowheads="1"/>
          </p:cNvPicPr>
          <p:nvPr/>
        </p:nvPicPr>
        <p:blipFill>
          <a:blip r:embed="rId3"/>
          <a:srcRect t="18964" b="11702"/>
          <a:stretch>
            <a:fillRect/>
          </a:stretch>
        </p:blipFill>
        <p:spPr bwMode="auto">
          <a:xfrm>
            <a:off x="5867400" y="1409700"/>
            <a:ext cx="2371725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ES" sz="2200" b="1" smtClean="0">
                <a:latin typeface="Century Gothic" pitchFamily="34" charset="0"/>
              </a:rPr>
              <a:t>CERTIFICACIÓN</a:t>
            </a:r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3838" y="1038225"/>
            <a:ext cx="8566150" cy="5256213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2200" b="1" dirty="0" smtClean="0">
                <a:solidFill>
                  <a:schemeClr val="tx1"/>
                </a:solidFill>
                <a:latin typeface="Century Gothic" pitchFamily="34" charset="0"/>
              </a:rPr>
              <a:t>AMERICAN HEART ASSOCIATION (AMERICANHEART.ORG)</a:t>
            </a:r>
            <a:endParaRPr lang="es-MX" sz="2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organización que cada 5 años realiza una revisión de las guías para mantenernos dentro de los estatutos de acuerdo a las estadísticas mas recientes en cuanto al tema.</a:t>
            </a:r>
            <a:endParaRPr lang="es-MX" sz="2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la certificación es válida por 2 años a partir del día que usted tomo la clase, y es válida en cualquier parte DEL MUNDO.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Century Gothic" pitchFamily="34" charset="0"/>
              </a:rPr>
              <a:t>American </a:t>
            </a:r>
            <a:r>
              <a:rPr lang="es-MX" sz="2200" b="1" dirty="0" err="1" smtClean="0">
                <a:solidFill>
                  <a:schemeClr val="tx1"/>
                </a:solidFill>
                <a:latin typeface="Century Gothic" pitchFamily="34" charset="0"/>
              </a:rPr>
              <a:t>Heart</a:t>
            </a:r>
            <a:r>
              <a:rPr lang="es-MX" sz="22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s-MX" sz="2200" b="1" dirty="0" err="1" smtClean="0">
                <a:solidFill>
                  <a:schemeClr val="tx1"/>
                </a:solidFill>
                <a:latin typeface="Century Gothic" pitchFamily="34" charset="0"/>
              </a:rPr>
              <a:t>Association</a:t>
            </a:r>
            <a:r>
              <a:rPr lang="es-MX" sz="2200" dirty="0" smtClean="0">
                <a:solidFill>
                  <a:schemeClr val="tx1"/>
                </a:solidFill>
                <a:latin typeface="Century Gothic" pitchFamily="34" charset="0"/>
              </a:rPr>
              <a:t>, es el máximo referente científico en Cardiología de los Estados Unidos y el resto del mundo.</a:t>
            </a:r>
            <a:br>
              <a:rPr lang="es-MX" sz="2200" dirty="0" smtClean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s-MX" sz="2200" dirty="0" smtClean="0">
                <a:solidFill>
                  <a:schemeClr val="tx1"/>
                </a:solidFill>
                <a:latin typeface="Century Gothic" pitchFamily="34" charset="0"/>
              </a:rPr>
              <a:t>Debido a su volumen de publicaciones científicas actualmente determina y define las directrices de los avances médicos en el ámbito de la Cardiología.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7172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2" descr="G:\americ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013325"/>
            <a:ext cx="284321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ctrTitle"/>
          </p:nvPr>
        </p:nvSpPr>
        <p:spPr>
          <a:xfrm>
            <a:off x="755650" y="230188"/>
            <a:ext cx="7772400" cy="1470025"/>
          </a:xfrm>
        </p:spPr>
        <p:txBody>
          <a:bodyPr/>
          <a:lstStyle/>
          <a:p>
            <a:r>
              <a:rPr lang="es-MX" b="1" smtClean="0"/>
              <a:t/>
            </a:r>
            <a:br>
              <a:rPr lang="es-MX" b="1" smtClean="0"/>
            </a:br>
            <a:endParaRPr lang="es-MX" b="1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3838" y="1268413"/>
            <a:ext cx="8566150" cy="52562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400" dirty="0">
                <a:solidFill>
                  <a:schemeClr val="tx1"/>
                </a:solidFill>
                <a:latin typeface="Century Gothic" pitchFamily="34" charset="0"/>
              </a:rPr>
              <a:t>N</a:t>
            </a:r>
            <a:r>
              <a:rPr lang="es-ES" sz="2400" dirty="0" smtClean="0">
                <a:solidFill>
                  <a:schemeClr val="tx1"/>
                </a:solidFill>
                <a:latin typeface="Century Gothic" pitchFamily="34" charset="0"/>
              </a:rPr>
              <a:t>o hay que olvidar los valores humanos y menos en estos tiempos, como empresa o como persona, debemos tener presente el valor de la ayuda y solidaridad, y que se vuelva una responsabilidad, aportando el pequeño o mucho apoyo, pero que sin duda se haga de buena manera.</a:t>
            </a:r>
            <a:endParaRPr lang="es-MX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sz="2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8196" name="Picture 3" descr="C:\Users\Anabela\Documents\mau\Corazon 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229225"/>
            <a:ext cx="14097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/>
        </p:nvCxnSpPr>
        <p:spPr>
          <a:xfrm flipH="1">
            <a:off x="0" y="6308725"/>
            <a:ext cx="74517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 VALLEY CP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 VALLEY CPR</Template>
  <TotalTime>75</TotalTime>
  <Words>336</Words>
  <Application>Microsoft Office PowerPoint</Application>
  <PresentationFormat>Presentación en pantalla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Arial</vt:lpstr>
      <vt:lpstr>Century Gothic</vt:lpstr>
      <vt:lpstr>Courier New</vt:lpstr>
      <vt:lpstr>ALL VALLEY CPR</vt:lpstr>
      <vt:lpstr>Diapositiva 1</vt:lpstr>
      <vt:lpstr>¿SABE USTED, CONOCE, HA ESCUCHADO Y ESTÁ ENTERADO DE POR QUÉ ES BÁSICO EL CPR? </vt:lpstr>
      <vt:lpstr>¿QUIÉNES SOMOS? </vt:lpstr>
      <vt:lpstr>NUESTROS PRINCIPALES SERVICIOS </vt:lpstr>
      <vt:lpstr>NUESTROS PRINCIPALES SERVICIOS </vt:lpstr>
      <vt:lpstr>CERTIFICACIÓN </vt:lpstr>
      <vt:lpstr> </vt:lpstr>
    </vt:vector>
  </TitlesOfParts>
  <Company>DELLNBX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RAMAC</dc:creator>
  <cp:lastModifiedBy>RAMAC</cp:lastModifiedBy>
  <cp:revision>1</cp:revision>
  <dcterms:created xsi:type="dcterms:W3CDTF">2012-01-12T14:18:51Z</dcterms:created>
  <dcterms:modified xsi:type="dcterms:W3CDTF">2012-01-12T15:34:34Z</dcterms:modified>
</cp:coreProperties>
</file>