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14" r:id="rId3"/>
    <p:sldId id="298" r:id="rId4"/>
    <p:sldId id="299" r:id="rId5"/>
    <p:sldId id="300" r:id="rId6"/>
    <p:sldId id="301" r:id="rId7"/>
    <p:sldId id="302" r:id="rId8"/>
    <p:sldId id="303" r:id="rId9"/>
    <p:sldId id="312" r:id="rId10"/>
    <p:sldId id="306" r:id="rId11"/>
    <p:sldId id="308" r:id="rId12"/>
    <p:sldId id="309" r:id="rId13"/>
    <p:sldId id="310" r:id="rId14"/>
    <p:sldId id="307" r:id="rId15"/>
    <p:sldId id="305" r:id="rId16"/>
    <p:sldId id="296" r:id="rId17"/>
    <p:sldId id="297" r:id="rId18"/>
    <p:sldId id="286" r:id="rId19"/>
    <p:sldId id="258" r:id="rId2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C5669D-588F-4B03-AF29-66E257623AE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39459641-775C-4C97-B21C-7E57FD1B06BB}">
      <dgm:prSet phldrT="[Text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s-MX" dirty="0" smtClean="0"/>
            <a:t>Información para esclarecer los hechos</a:t>
          </a:r>
          <a:endParaRPr lang="es-MX" dirty="0"/>
        </a:p>
      </dgm:t>
    </dgm:pt>
    <dgm:pt modelId="{823603D0-E7D9-482C-8329-AC7B46AF310C}" type="parTrans" cxnId="{B2D98997-4DAD-44DB-B054-D1B9BE18BD2A}">
      <dgm:prSet/>
      <dgm:spPr/>
      <dgm:t>
        <a:bodyPr/>
        <a:lstStyle/>
        <a:p>
          <a:endParaRPr lang="es-MX"/>
        </a:p>
      </dgm:t>
    </dgm:pt>
    <dgm:pt modelId="{0FFEFB91-C088-4393-928B-54E82FC3FCF7}" type="sibTrans" cxnId="{B2D98997-4DAD-44DB-B054-D1B9BE18BD2A}">
      <dgm:prSet/>
      <dgm:spPr/>
      <dgm:t>
        <a:bodyPr/>
        <a:lstStyle/>
        <a:p>
          <a:endParaRPr lang="es-MX"/>
        </a:p>
      </dgm:t>
    </dgm:pt>
    <dgm:pt modelId="{6F4BDA77-409F-4B2D-B1DB-6C9FD8E2069F}">
      <dgm:prSet phldrT="[Text]"/>
      <dgm:spPr>
        <a:solidFill>
          <a:schemeClr val="tx1"/>
        </a:solidFill>
      </dgm:spPr>
      <dgm:t>
        <a:bodyPr/>
        <a:lstStyle/>
        <a:p>
          <a:r>
            <a:rPr lang="es-MX" dirty="0" smtClean="0"/>
            <a:t>Información para localizar a los probables responsables. </a:t>
          </a:r>
          <a:endParaRPr lang="es-MX" dirty="0"/>
        </a:p>
      </dgm:t>
    </dgm:pt>
    <dgm:pt modelId="{53D7685D-B40D-40E5-B1FE-FDFCDF9869DF}" type="parTrans" cxnId="{E37F3E50-B82B-4583-A029-15B643F559C6}">
      <dgm:prSet/>
      <dgm:spPr/>
      <dgm:t>
        <a:bodyPr/>
        <a:lstStyle/>
        <a:p>
          <a:endParaRPr lang="es-MX"/>
        </a:p>
      </dgm:t>
    </dgm:pt>
    <dgm:pt modelId="{5127601F-FB7A-4043-8910-F7139C57E1BA}" type="sibTrans" cxnId="{E37F3E50-B82B-4583-A029-15B643F559C6}">
      <dgm:prSet/>
      <dgm:spPr/>
      <dgm:t>
        <a:bodyPr/>
        <a:lstStyle/>
        <a:p>
          <a:endParaRPr lang="es-MX"/>
        </a:p>
      </dgm:t>
    </dgm:pt>
    <dgm:pt modelId="{D9CDA8B5-9A81-480C-A252-5C85C7B2D919}">
      <dgm:prSet phldrT="[Text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s-MX" dirty="0" smtClean="0"/>
            <a:t>Que acredite que antes de la comisión del delito, contaba ya con un órgano interno de verificación permanente de cumplimiento legal…</a:t>
          </a:r>
          <a:endParaRPr lang="es-MX" dirty="0"/>
        </a:p>
      </dgm:t>
    </dgm:pt>
    <dgm:pt modelId="{7F185CC8-E610-4E9A-9D22-665024DAA77D}" type="parTrans" cxnId="{92B87792-8D21-464A-BCE1-CEFBCFA67CAF}">
      <dgm:prSet/>
      <dgm:spPr/>
      <dgm:t>
        <a:bodyPr/>
        <a:lstStyle/>
        <a:p>
          <a:endParaRPr lang="es-MX"/>
        </a:p>
      </dgm:t>
    </dgm:pt>
    <dgm:pt modelId="{A8330DD6-8A3F-4F85-8F1B-B98154A677F5}" type="sibTrans" cxnId="{92B87792-8D21-464A-BCE1-CEFBCFA67CAF}">
      <dgm:prSet/>
      <dgm:spPr/>
      <dgm:t>
        <a:bodyPr/>
        <a:lstStyle/>
        <a:p>
          <a:endParaRPr lang="es-MX"/>
        </a:p>
      </dgm:t>
    </dgm:pt>
    <dgm:pt modelId="{DFCE3C91-904F-4ABC-9D8F-13F387F24425}" type="pres">
      <dgm:prSet presAssocID="{45C5669D-588F-4B03-AF29-66E257623AE1}" presName="linearFlow" presStyleCnt="0">
        <dgm:presLayoutVars>
          <dgm:dir/>
          <dgm:resizeHandles val="exact"/>
        </dgm:presLayoutVars>
      </dgm:prSet>
      <dgm:spPr/>
    </dgm:pt>
    <dgm:pt modelId="{1C2B73B9-E86B-4AD7-BECB-D6733943482F}" type="pres">
      <dgm:prSet presAssocID="{39459641-775C-4C97-B21C-7E57FD1B06BB}" presName="composite" presStyleCnt="0"/>
      <dgm:spPr/>
    </dgm:pt>
    <dgm:pt modelId="{B9C42F1B-25A7-4FEF-892C-34B8EF85E023}" type="pres">
      <dgm:prSet presAssocID="{39459641-775C-4C97-B21C-7E57FD1B06BB}" presName="imgShp" presStyleLbl="fgImgPlace1" presStyleIdx="0" presStyleCnt="3" custLinFactNeighborX="-44070" custLinFactNeighborY="-21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CCCC071-6B53-4C6C-9DAE-C3C91FC543A7}" type="pres">
      <dgm:prSet presAssocID="{39459641-775C-4C97-B21C-7E57FD1B06BB}" presName="txShp" presStyleLbl="node1" presStyleIdx="0" presStyleCnt="3" custScaleX="13209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1D9674-DF57-4C88-A290-E29E9BCC3BF7}" type="pres">
      <dgm:prSet presAssocID="{0FFEFB91-C088-4393-928B-54E82FC3FCF7}" presName="spacing" presStyleCnt="0"/>
      <dgm:spPr/>
    </dgm:pt>
    <dgm:pt modelId="{C7A955E7-FE60-485E-B200-D7B4220BE396}" type="pres">
      <dgm:prSet presAssocID="{6F4BDA77-409F-4B2D-B1DB-6C9FD8E2069F}" presName="composite" presStyleCnt="0"/>
      <dgm:spPr/>
    </dgm:pt>
    <dgm:pt modelId="{B7DE4BD2-A0C5-4E84-BBFC-125B4C3C74E9}" type="pres">
      <dgm:prSet presAssocID="{6F4BDA77-409F-4B2D-B1DB-6C9FD8E2069F}" presName="imgShp" presStyleLbl="fgImgPlace1" presStyleIdx="1" presStyleCnt="3" custLinFactNeighborX="-44070" custLinFactNeighborY="-44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A3F58E1-644D-434E-A40E-D0B304EF8778}" type="pres">
      <dgm:prSet presAssocID="{6F4BDA77-409F-4B2D-B1DB-6C9FD8E2069F}" presName="txShp" presStyleLbl="node1" presStyleIdx="1" presStyleCnt="3" custScaleX="13209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220577-3982-4CDD-8DA5-B28E0D8886EE}" type="pres">
      <dgm:prSet presAssocID="{5127601F-FB7A-4043-8910-F7139C57E1BA}" presName="spacing" presStyleCnt="0"/>
      <dgm:spPr/>
    </dgm:pt>
    <dgm:pt modelId="{5B7F8350-4181-44AE-818E-FFF9B3B253C9}" type="pres">
      <dgm:prSet presAssocID="{D9CDA8B5-9A81-480C-A252-5C85C7B2D919}" presName="composite" presStyleCnt="0"/>
      <dgm:spPr/>
    </dgm:pt>
    <dgm:pt modelId="{962862A0-D31F-4BD0-80A5-01EC524D088E}" type="pres">
      <dgm:prSet presAssocID="{D9CDA8B5-9A81-480C-A252-5C85C7B2D919}" presName="imgShp" presStyleLbl="fgImgPlace1" presStyleIdx="2" presStyleCnt="3" custLinFactNeighborX="-64810" custLinFactNeighborY="-667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04E0ED90-917F-4FD4-AD11-4746ACCD2667}" type="pres">
      <dgm:prSet presAssocID="{D9CDA8B5-9A81-480C-A252-5C85C7B2D919}" presName="txShp" presStyleLbl="node1" presStyleIdx="2" presStyleCnt="3" custScaleX="13209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658B5E8-0B6F-4B87-BCC3-08F28BF69C67}" type="presOf" srcId="{6F4BDA77-409F-4B2D-B1DB-6C9FD8E2069F}" destId="{3A3F58E1-644D-434E-A40E-D0B304EF8778}" srcOrd="0" destOrd="0" presId="urn:microsoft.com/office/officeart/2005/8/layout/vList3"/>
    <dgm:cxn modelId="{3C30A5D7-901C-4A9D-BEB5-7BCA1C8FCC66}" type="presOf" srcId="{D9CDA8B5-9A81-480C-A252-5C85C7B2D919}" destId="{04E0ED90-917F-4FD4-AD11-4746ACCD2667}" srcOrd="0" destOrd="0" presId="urn:microsoft.com/office/officeart/2005/8/layout/vList3"/>
    <dgm:cxn modelId="{92B87792-8D21-464A-BCE1-CEFBCFA67CAF}" srcId="{45C5669D-588F-4B03-AF29-66E257623AE1}" destId="{D9CDA8B5-9A81-480C-A252-5C85C7B2D919}" srcOrd="2" destOrd="0" parTransId="{7F185CC8-E610-4E9A-9D22-665024DAA77D}" sibTransId="{A8330DD6-8A3F-4F85-8F1B-B98154A677F5}"/>
    <dgm:cxn modelId="{B2D98997-4DAD-44DB-B054-D1B9BE18BD2A}" srcId="{45C5669D-588F-4B03-AF29-66E257623AE1}" destId="{39459641-775C-4C97-B21C-7E57FD1B06BB}" srcOrd="0" destOrd="0" parTransId="{823603D0-E7D9-482C-8329-AC7B46AF310C}" sibTransId="{0FFEFB91-C088-4393-928B-54E82FC3FCF7}"/>
    <dgm:cxn modelId="{E37F3E50-B82B-4583-A029-15B643F559C6}" srcId="{45C5669D-588F-4B03-AF29-66E257623AE1}" destId="{6F4BDA77-409F-4B2D-B1DB-6C9FD8E2069F}" srcOrd="1" destOrd="0" parTransId="{53D7685D-B40D-40E5-B1FE-FDFCDF9869DF}" sibTransId="{5127601F-FB7A-4043-8910-F7139C57E1BA}"/>
    <dgm:cxn modelId="{CDF521A0-84CD-4B04-8304-006DBCB19EFA}" type="presOf" srcId="{45C5669D-588F-4B03-AF29-66E257623AE1}" destId="{DFCE3C91-904F-4ABC-9D8F-13F387F24425}" srcOrd="0" destOrd="0" presId="urn:microsoft.com/office/officeart/2005/8/layout/vList3"/>
    <dgm:cxn modelId="{69047A31-7D65-48EB-BE40-4871BAD9E591}" type="presOf" srcId="{39459641-775C-4C97-B21C-7E57FD1B06BB}" destId="{4CCCC071-6B53-4C6C-9DAE-C3C91FC543A7}" srcOrd="0" destOrd="0" presId="urn:microsoft.com/office/officeart/2005/8/layout/vList3"/>
    <dgm:cxn modelId="{760FD702-4AE3-4309-8851-FE865BFDCA68}" type="presParOf" srcId="{DFCE3C91-904F-4ABC-9D8F-13F387F24425}" destId="{1C2B73B9-E86B-4AD7-BECB-D6733943482F}" srcOrd="0" destOrd="0" presId="urn:microsoft.com/office/officeart/2005/8/layout/vList3"/>
    <dgm:cxn modelId="{5A5A5811-35C2-44AB-9486-A6FC481487D8}" type="presParOf" srcId="{1C2B73B9-E86B-4AD7-BECB-D6733943482F}" destId="{B9C42F1B-25A7-4FEF-892C-34B8EF85E023}" srcOrd="0" destOrd="0" presId="urn:microsoft.com/office/officeart/2005/8/layout/vList3"/>
    <dgm:cxn modelId="{1D2A9986-612A-410D-8488-72B7B267C1FB}" type="presParOf" srcId="{1C2B73B9-E86B-4AD7-BECB-D6733943482F}" destId="{4CCCC071-6B53-4C6C-9DAE-C3C91FC543A7}" srcOrd="1" destOrd="0" presId="urn:microsoft.com/office/officeart/2005/8/layout/vList3"/>
    <dgm:cxn modelId="{69611A2F-28E3-4427-AA1C-70C7619F983C}" type="presParOf" srcId="{DFCE3C91-904F-4ABC-9D8F-13F387F24425}" destId="{EB1D9674-DF57-4C88-A290-E29E9BCC3BF7}" srcOrd="1" destOrd="0" presId="urn:microsoft.com/office/officeart/2005/8/layout/vList3"/>
    <dgm:cxn modelId="{FC7D0D69-EE0E-4E45-A453-414332707365}" type="presParOf" srcId="{DFCE3C91-904F-4ABC-9D8F-13F387F24425}" destId="{C7A955E7-FE60-485E-B200-D7B4220BE396}" srcOrd="2" destOrd="0" presId="urn:microsoft.com/office/officeart/2005/8/layout/vList3"/>
    <dgm:cxn modelId="{B6879BD8-8616-41FD-9DC9-4ECF12ADD328}" type="presParOf" srcId="{C7A955E7-FE60-485E-B200-D7B4220BE396}" destId="{B7DE4BD2-A0C5-4E84-BBFC-125B4C3C74E9}" srcOrd="0" destOrd="0" presId="urn:microsoft.com/office/officeart/2005/8/layout/vList3"/>
    <dgm:cxn modelId="{988606BC-5383-4B73-9703-5D750A0C4912}" type="presParOf" srcId="{C7A955E7-FE60-485E-B200-D7B4220BE396}" destId="{3A3F58E1-644D-434E-A40E-D0B304EF8778}" srcOrd="1" destOrd="0" presId="urn:microsoft.com/office/officeart/2005/8/layout/vList3"/>
    <dgm:cxn modelId="{ECA0ECF9-4D85-4077-A42D-7CA9383AEA54}" type="presParOf" srcId="{DFCE3C91-904F-4ABC-9D8F-13F387F24425}" destId="{82220577-3982-4CDD-8DA5-B28E0D8886EE}" srcOrd="3" destOrd="0" presId="urn:microsoft.com/office/officeart/2005/8/layout/vList3"/>
    <dgm:cxn modelId="{9CEB4EC8-1D85-4F76-ABCB-E302535C9CBD}" type="presParOf" srcId="{DFCE3C91-904F-4ABC-9D8F-13F387F24425}" destId="{5B7F8350-4181-44AE-818E-FFF9B3B253C9}" srcOrd="4" destOrd="0" presId="urn:microsoft.com/office/officeart/2005/8/layout/vList3"/>
    <dgm:cxn modelId="{752BDBC0-F77F-416E-BDAA-A01EE2A1AFDB}" type="presParOf" srcId="{5B7F8350-4181-44AE-818E-FFF9B3B253C9}" destId="{962862A0-D31F-4BD0-80A5-01EC524D088E}" srcOrd="0" destOrd="0" presId="urn:microsoft.com/office/officeart/2005/8/layout/vList3"/>
    <dgm:cxn modelId="{B529146D-2D07-4AA6-99DC-DC0951724EA3}" type="presParOf" srcId="{5B7F8350-4181-44AE-818E-FFF9B3B253C9}" destId="{04E0ED90-917F-4FD4-AD11-4746ACCD266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CCCC071-6B53-4C6C-9DAE-C3C91FC543A7}">
      <dsp:nvSpPr>
        <dsp:cNvPr id="0" name=""/>
        <dsp:cNvSpPr/>
      </dsp:nvSpPr>
      <dsp:spPr>
        <a:xfrm rot="10800000">
          <a:off x="504059" y="2542"/>
          <a:ext cx="7283144" cy="1499998"/>
        </a:xfrm>
        <a:prstGeom prst="homePlate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458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Información para esclarecer los hechos</a:t>
          </a:r>
          <a:endParaRPr lang="es-MX" sz="2400" kern="1200" dirty="0"/>
        </a:p>
      </dsp:txBody>
      <dsp:txXfrm rot="10800000">
        <a:off x="504059" y="2542"/>
        <a:ext cx="7283144" cy="1499998"/>
      </dsp:txXfrm>
    </dsp:sp>
    <dsp:sp modelId="{B9C42F1B-25A7-4FEF-892C-34B8EF85E023}">
      <dsp:nvSpPr>
        <dsp:cNvPr id="0" name=""/>
        <dsp:cNvSpPr/>
      </dsp:nvSpPr>
      <dsp:spPr>
        <a:xfrm>
          <a:off x="0" y="0"/>
          <a:ext cx="1499998" cy="149999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F58E1-644D-434E-A40E-D0B304EF8778}">
      <dsp:nvSpPr>
        <dsp:cNvPr id="0" name=""/>
        <dsp:cNvSpPr/>
      </dsp:nvSpPr>
      <dsp:spPr>
        <a:xfrm rot="10800000">
          <a:off x="504059" y="1950300"/>
          <a:ext cx="7283144" cy="1499998"/>
        </a:xfrm>
        <a:prstGeom prst="homePlate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458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Información para localizar a los probables responsables. </a:t>
          </a:r>
          <a:endParaRPr lang="es-MX" sz="2400" kern="1200" dirty="0"/>
        </a:p>
      </dsp:txBody>
      <dsp:txXfrm rot="10800000">
        <a:off x="504059" y="1950300"/>
        <a:ext cx="7283144" cy="1499998"/>
      </dsp:txXfrm>
    </dsp:sp>
    <dsp:sp modelId="{B7DE4BD2-A0C5-4E84-BBFC-125B4C3C74E9}">
      <dsp:nvSpPr>
        <dsp:cNvPr id="0" name=""/>
        <dsp:cNvSpPr/>
      </dsp:nvSpPr>
      <dsp:spPr>
        <a:xfrm>
          <a:off x="0" y="1943700"/>
          <a:ext cx="1499998" cy="149999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E0ED90-917F-4FD4-AD11-4746ACCD2667}">
      <dsp:nvSpPr>
        <dsp:cNvPr id="0" name=""/>
        <dsp:cNvSpPr/>
      </dsp:nvSpPr>
      <dsp:spPr>
        <a:xfrm rot="10800000">
          <a:off x="504059" y="3898059"/>
          <a:ext cx="7283144" cy="1499998"/>
        </a:xfrm>
        <a:prstGeom prst="homePlate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458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Que acredite que antes de la comisión del delito, contaba ya con un órgano interno de verificación permanente de cumplimiento legal…</a:t>
          </a:r>
          <a:endParaRPr lang="es-MX" sz="2400" kern="1200" dirty="0"/>
        </a:p>
      </dsp:txBody>
      <dsp:txXfrm rot="10800000">
        <a:off x="504059" y="3898059"/>
        <a:ext cx="7283144" cy="1499998"/>
      </dsp:txXfrm>
    </dsp:sp>
    <dsp:sp modelId="{962862A0-D31F-4BD0-80A5-01EC524D088E}">
      <dsp:nvSpPr>
        <dsp:cNvPr id="0" name=""/>
        <dsp:cNvSpPr/>
      </dsp:nvSpPr>
      <dsp:spPr>
        <a:xfrm>
          <a:off x="0" y="3888054"/>
          <a:ext cx="1499998" cy="149999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11D6C-0B3C-4D28-AF4A-4FFB646BB991}" type="datetimeFigureOut">
              <a:rPr lang="es-MX" smtClean="0"/>
              <a:pPr/>
              <a:t>21/08/2012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F1125-34FC-4898-AC27-C901FD8A6568}" type="slidenum">
              <a:rPr lang="es-MX" smtClean="0"/>
              <a:pPr/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2</a:t>
            </a:fld>
            <a:endParaRPr 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11</a:t>
            </a:fld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12</a:t>
            </a:fld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13</a:t>
            </a:fld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14</a:t>
            </a:fld>
            <a:endParaRPr 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15</a:t>
            </a:fld>
            <a:endParaRPr lang="es-MX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16</a:t>
            </a:fld>
            <a:endParaRPr lang="es-MX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17</a:t>
            </a:fld>
            <a:endParaRPr lang="es-MX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18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3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4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5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7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9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10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158231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852866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600289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586375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629500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49974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0393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606258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647010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195973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995815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920370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4 Imagen" descr="logo_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412776"/>
            <a:ext cx="338437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2 Subtítulo"/>
          <p:cNvSpPr>
            <a:spLocks noGrp="1"/>
          </p:cNvSpPr>
          <p:nvPr>
            <p:ph type="subTitle" idx="1"/>
          </p:nvPr>
        </p:nvSpPr>
        <p:spPr>
          <a:xfrm>
            <a:off x="0" y="4437112"/>
            <a:ext cx="8964488" cy="1656184"/>
          </a:xfrm>
        </p:spPr>
        <p:txBody>
          <a:bodyPr>
            <a:normAutofit fontScale="92500" lnSpcReduction="10000"/>
          </a:bodyPr>
          <a:lstStyle/>
          <a:p>
            <a:pPr algn="r">
              <a:spcBef>
                <a:spcPts val="0"/>
              </a:spcBef>
            </a:pPr>
            <a:r>
              <a:rPr lang="es-ES" sz="4400" b="1" i="1" dirty="0" smtClean="0">
                <a:solidFill>
                  <a:schemeClr val="tx1"/>
                </a:solidFill>
              </a:rPr>
              <a:t>Responsabilidad Ambiental Empresarial</a:t>
            </a:r>
          </a:p>
          <a:p>
            <a:pPr algn="r">
              <a:spcBef>
                <a:spcPts val="0"/>
              </a:spcBef>
            </a:pPr>
            <a:r>
              <a:rPr lang="es-ES" sz="3000" b="1" i="1" dirty="0" smtClean="0">
                <a:solidFill>
                  <a:schemeClr val="bg1">
                    <a:lumMod val="50000"/>
                  </a:schemeClr>
                </a:solidFill>
                <a:latin typeface="Corbel" pitchFamily="34" charset="0"/>
              </a:rPr>
              <a:t>Sergio Bustamante </a:t>
            </a:r>
            <a:r>
              <a:rPr lang="en-US" sz="2800" dirty="0" smtClean="0"/>
              <a:t>•</a:t>
            </a:r>
            <a:r>
              <a:rPr lang="es-ES" sz="3000" b="1" i="1" dirty="0" smtClean="0">
                <a:solidFill>
                  <a:schemeClr val="bg1">
                    <a:lumMod val="50000"/>
                  </a:schemeClr>
                </a:solidFill>
                <a:latin typeface="Corbel" pitchFamily="34" charset="0"/>
              </a:rPr>
              <a:t> José Luis Rendón </a:t>
            </a:r>
            <a:r>
              <a:rPr lang="en-US" sz="2800" dirty="0" smtClean="0"/>
              <a:t>•</a:t>
            </a:r>
            <a:r>
              <a:rPr lang="es-ES" sz="3000" b="1" i="1" dirty="0" smtClean="0">
                <a:solidFill>
                  <a:schemeClr val="bg1">
                    <a:lumMod val="50000"/>
                  </a:schemeClr>
                </a:solidFill>
                <a:latin typeface="Corbel" pitchFamily="34" charset="0"/>
              </a:rPr>
              <a:t> Mario Kim </a:t>
            </a:r>
            <a:endParaRPr lang="es-ES" sz="2800" i="1" dirty="0" smtClean="0"/>
          </a:p>
          <a:p>
            <a:pPr algn="r">
              <a:spcBef>
                <a:spcPts val="0"/>
              </a:spcBef>
            </a:pPr>
            <a:endParaRPr lang="es-ES" sz="2800" i="1" dirty="0" smtClean="0"/>
          </a:p>
          <a:p>
            <a:pPr algn="r">
              <a:spcBef>
                <a:spcPts val="0"/>
              </a:spcBef>
            </a:pPr>
            <a:r>
              <a:rPr lang="es-ES" sz="2000" dirty="0" smtClean="0">
                <a:solidFill>
                  <a:schemeClr val="tx1"/>
                </a:solidFill>
              </a:rPr>
              <a:t>Reynosa, Tamaulipas. 21 de agosto de 2012</a:t>
            </a:r>
          </a:p>
          <a:p>
            <a:pPr algn="r">
              <a:spcBef>
                <a:spcPts val="0"/>
              </a:spcBef>
            </a:pPr>
            <a:endParaRPr lang="es-ES" sz="28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468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3999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400" b="1" i="1" dirty="0" smtClean="0"/>
              <a:t>Responsabilidad penal ambiental</a:t>
            </a:r>
            <a:endParaRPr lang="es-MX" sz="3400" b="1" i="1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95536" y="1268760"/>
            <a:ext cx="8424862" cy="504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es-ES" sz="2400" b="1" dirty="0" smtClean="0">
                <a:solidFill>
                  <a:schemeClr val="accent3">
                    <a:lumMod val="50000"/>
                  </a:schemeClr>
                </a:solidFill>
              </a:rPr>
              <a:t>Artículo 11 Bis.- La investigación </a:t>
            </a:r>
            <a:r>
              <a:rPr lang="es-ES" sz="2400" dirty="0" smtClean="0"/>
              <a:t>y</a:t>
            </a:r>
            <a:r>
              <a:rPr lang="es-ES" sz="2400" b="1" dirty="0" smtClean="0"/>
              <a:t> </a:t>
            </a:r>
            <a:r>
              <a:rPr lang="es-ES" sz="2400" dirty="0" smtClean="0"/>
              <a:t>establecimiento de la responsabilidad a que se refiere el artículo anterior, la determinación de las sanciones procedentes y la ejecución de éstas, </a:t>
            </a:r>
            <a:r>
              <a:rPr lang="es-ES" sz="2400" b="1" dirty="0" smtClean="0">
                <a:solidFill>
                  <a:schemeClr val="accent3">
                    <a:lumMod val="50000"/>
                  </a:schemeClr>
                </a:solidFill>
              </a:rPr>
              <a:t>será respecto de los siguientes delitos:</a:t>
            </a:r>
          </a:p>
          <a:p>
            <a:pPr algn="just"/>
            <a:endParaRPr lang="es-ES" sz="2400" b="1" dirty="0" smtClean="0"/>
          </a:p>
          <a:p>
            <a:pPr algn="just"/>
            <a:r>
              <a:rPr lang="es-ES" sz="2400" b="1" dirty="0" smtClean="0">
                <a:solidFill>
                  <a:schemeClr val="accent3">
                    <a:lumMod val="50000"/>
                  </a:schemeClr>
                </a:solidFill>
              </a:rPr>
              <a:t>XXIII. Contra el Ambiente, en su comisión dolosa, </a:t>
            </a:r>
            <a:r>
              <a:rPr lang="es-ES" sz="2400" dirty="0" smtClean="0"/>
              <a:t>previsto en los artículos 414, párrafos primero y </a:t>
            </a:r>
            <a:r>
              <a:rPr lang="es-MX" sz="2400" dirty="0" smtClean="0"/>
              <a:t>tercero; 415, párrafo último; 416, párrafo último y </a:t>
            </a:r>
            <a:r>
              <a:rPr lang="es-ES" sz="2400" dirty="0" smtClean="0"/>
              <a:t>418, fracción II, cuando el volumen del derribo, de la extracción o de la tala, exceda de dos </a:t>
            </a:r>
            <a:r>
              <a:rPr lang="es-MX" sz="2400" dirty="0" smtClean="0"/>
              <a:t>metros cúbicos de madera, o se trate de la </a:t>
            </a:r>
            <a:r>
              <a:rPr lang="es-ES" sz="2400" dirty="0" smtClean="0"/>
              <a:t>conducta prevista en el párrafo último del artículo 419, y 420, párrafo último, del Código </a:t>
            </a:r>
            <a:r>
              <a:rPr lang="es-MX" sz="2400" dirty="0" smtClean="0"/>
              <a:t>Penal Federal;</a:t>
            </a:r>
            <a:endParaRPr lang="es-ES" sz="2400" dirty="0" smtClean="0"/>
          </a:p>
          <a:p>
            <a:pPr algn="just"/>
            <a:endParaRPr lang="es-ES" sz="2400" b="1" dirty="0" smtClean="0"/>
          </a:p>
          <a:p>
            <a:pPr algn="just"/>
            <a:endParaRPr lang="es-MX" sz="2400" b="1" dirty="0"/>
          </a:p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endParaRPr lang="es-MX" sz="1400" dirty="0"/>
          </a:p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</a:pPr>
            <a:endParaRPr lang="es-MX" sz="24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3999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400" b="1" i="1" dirty="0" smtClean="0"/>
              <a:t>Proyecto reforma CFPP</a:t>
            </a:r>
            <a:endParaRPr lang="es-MX" sz="3400" b="1" i="1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95288" y="981075"/>
            <a:ext cx="8424862" cy="504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TÍTULO DÉCIMO CUARTO</a:t>
            </a:r>
          </a:p>
          <a:p>
            <a:pPr algn="ctr"/>
            <a:r>
              <a:rPr lang="es-ES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PROCEDIMIENTO RELATIVO A LAS PERSONAS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JURÍDICAS</a:t>
            </a:r>
          </a:p>
          <a:p>
            <a:endParaRPr lang="es-ES" sz="2400" b="1" dirty="0" smtClean="0"/>
          </a:p>
          <a:p>
            <a:pPr algn="just"/>
            <a:r>
              <a:rPr lang="es-ES" sz="2400" b="1" dirty="0" smtClean="0"/>
              <a:t>Artículo 578.- Cuando el Ministerio Público tenga </a:t>
            </a:r>
            <a:r>
              <a:rPr lang="es-ES" sz="2400" dirty="0" smtClean="0"/>
              <a:t>conocimiento de la posible comisión de un delito en los que se encuentre involucrada alguna </a:t>
            </a:r>
            <a:r>
              <a:rPr lang="es-MX" sz="2400" dirty="0" smtClean="0"/>
              <a:t>persona jurídica de naturaleza privada, </a:t>
            </a:r>
            <a:r>
              <a:rPr lang="es-MX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iniciará </a:t>
            </a:r>
            <a:r>
              <a:rPr lang="es-MX" sz="2400" dirty="0" smtClean="0"/>
              <a:t>la investigación correspondiente.</a:t>
            </a:r>
          </a:p>
          <a:p>
            <a:pPr algn="just"/>
            <a:endParaRPr lang="es-ES" sz="2400" dirty="0" smtClean="0"/>
          </a:p>
          <a:p>
            <a:pPr algn="just"/>
            <a:r>
              <a:rPr lang="es-ES" sz="2400" dirty="0" smtClean="0">
                <a:solidFill>
                  <a:schemeClr val="accent3">
                    <a:lumMod val="50000"/>
                  </a:schemeClr>
                </a:solidFill>
              </a:rPr>
              <a:t>En caso de que durante la investigación se ejecute el aseguramiento de bienes o sea necesaria la declaración de algún representante legal de la persona jurídica de naturaleza privada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</a:rPr>
              <a:t>el Ministerio Público dará vista a su representante</a:t>
            </a:r>
            <a:endParaRPr lang="es-MX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endParaRPr lang="es-MX" sz="1400" dirty="0"/>
          </a:p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</a:pPr>
            <a:endParaRPr lang="es-MX" sz="24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3999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400" b="1" i="1" dirty="0" smtClean="0"/>
              <a:t>Responsabilidad penal ambiental</a:t>
            </a:r>
            <a:endParaRPr lang="es-MX" sz="3400" b="1" i="1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95288" y="981075"/>
            <a:ext cx="8424862" cy="504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endParaRPr lang="es-ES" sz="1400" b="1" dirty="0" smtClean="0"/>
          </a:p>
          <a:p>
            <a:pPr algn="just"/>
            <a:r>
              <a:rPr lang="es-ES" sz="2400" u="sng" dirty="0" smtClean="0"/>
              <a:t>En caso de que durante la investigación se ejecute el aseguramiento de bienes o sea necesaria la declaración de algún representante legal de la persona jurídica de naturaleza privada</a:t>
            </a:r>
            <a:r>
              <a:rPr lang="es-ES" sz="2400" dirty="0" smtClean="0"/>
              <a:t> </a:t>
            </a:r>
            <a:r>
              <a:rPr lang="es-MX" sz="2400" b="1" dirty="0" smtClean="0"/>
              <a:t>el Ministerio Público dará vista a su representante </a:t>
            </a:r>
            <a:r>
              <a:rPr lang="es-ES" sz="2400" dirty="0" smtClean="0"/>
              <a:t>a efecto de hacerle saber las garantías consagradas en el último párrafo del apartado A del artículo 20 de la CPEUM y manifieste lo que a su </a:t>
            </a:r>
            <a:r>
              <a:rPr lang="es-MX" sz="2400" dirty="0" smtClean="0"/>
              <a:t>derecho convenga.</a:t>
            </a:r>
          </a:p>
          <a:p>
            <a:pPr algn="just"/>
            <a:endParaRPr lang="es-MX" sz="2400" dirty="0" smtClean="0"/>
          </a:p>
          <a:p>
            <a:pPr algn="just"/>
            <a:r>
              <a:rPr lang="es-ES" sz="2400" b="1" dirty="0" smtClean="0"/>
              <a:t>En ningún caso, el representante de la persona jurídica de naturaleza privada que tenga el carácter de imputado, podrá representarla.</a:t>
            </a:r>
            <a:endParaRPr lang="es-MX" sz="1400" dirty="0"/>
          </a:p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</a:pPr>
            <a:endParaRPr lang="es-MX" sz="24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3999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400" b="1" i="1" dirty="0" smtClean="0"/>
              <a:t>Responsabilidad penal ambiental</a:t>
            </a:r>
            <a:endParaRPr lang="es-MX" sz="3400" b="1" i="1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95288" y="981075"/>
            <a:ext cx="8424862" cy="504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 sz="1400" b="1" dirty="0" smtClean="0"/>
          </a:p>
          <a:p>
            <a:pPr algn="just"/>
            <a:r>
              <a:rPr lang="es-ES" sz="2400" b="1" dirty="0" smtClean="0">
                <a:solidFill>
                  <a:schemeClr val="accent3">
                    <a:lumMod val="50000"/>
                  </a:schemeClr>
                </a:solidFill>
              </a:rPr>
              <a:t>Artículo 579.- El Ministerio Público ejercerá acción penal en contra de la persona jurídica de naturaleza privada cuando existan datos que acrediten el cuerpo del delito y hagan probable la responsabilidad </a:t>
            </a:r>
            <a:r>
              <a:rPr lang="es-ES" sz="2400" dirty="0" smtClean="0">
                <a:solidFill>
                  <a:schemeClr val="accent3">
                    <a:lumMod val="50000"/>
                  </a:schemeClr>
                </a:solidFill>
              </a:rPr>
              <a:t>a que se refiere el artículo 11 </a:t>
            </a: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del Código Penal Federal.</a:t>
            </a:r>
          </a:p>
          <a:p>
            <a:pPr algn="just"/>
            <a:endParaRPr lang="es-ES" sz="2400" dirty="0" smtClean="0"/>
          </a:p>
          <a:p>
            <a:pPr algn="just"/>
            <a:r>
              <a:rPr lang="es-ES" sz="2400" dirty="0" smtClean="0"/>
              <a:t>El Ministerio Público </a:t>
            </a:r>
            <a:r>
              <a:rPr lang="es-ES" sz="2400" u="sng" dirty="0" smtClean="0"/>
              <a:t>al ejercer la acción penal</a:t>
            </a:r>
            <a:r>
              <a:rPr lang="es-ES" sz="2400" b="1" dirty="0" smtClean="0"/>
              <a:t> solicitará el emplazamiento de la persona jurídica de naturaleza privada, y para garantizar la </a:t>
            </a:r>
            <a:r>
              <a:rPr lang="es-MX" sz="2400" b="1" dirty="0" smtClean="0"/>
              <a:t>comparecencia de la imputada y el </a:t>
            </a:r>
            <a:r>
              <a:rPr lang="es-ES" sz="2400" b="1" dirty="0" smtClean="0"/>
              <a:t>cumplimento de la sentencia</a:t>
            </a:r>
            <a:r>
              <a:rPr lang="es-ES" sz="2400" dirty="0" smtClean="0"/>
              <a:t>, en su caso, se dicte </a:t>
            </a:r>
            <a:r>
              <a:rPr lang="pt-BR" sz="2400" dirty="0" smtClean="0"/>
              <a:t>embargo precautorio, o ratifique el </a:t>
            </a:r>
            <a:r>
              <a:rPr lang="es-ES" sz="2400" dirty="0" smtClean="0"/>
              <a:t>aseguramiento realizado por el Ministerio Público.</a:t>
            </a:r>
            <a:endParaRPr lang="es-MX" sz="24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3999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400" b="1" i="1" dirty="0" smtClean="0"/>
              <a:t>Responsabilidad penal ambiental</a:t>
            </a:r>
            <a:endParaRPr lang="es-MX" sz="3400" b="1" i="1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95288" y="981075"/>
            <a:ext cx="8424862" cy="504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s-MX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</a:rPr>
              <a:t>CAPÍTULO VII</a:t>
            </a:r>
          </a:p>
          <a:p>
            <a:pPr algn="just"/>
            <a:endParaRPr lang="es-ES" sz="1000" b="1" dirty="0" smtClean="0"/>
          </a:p>
          <a:p>
            <a:pPr algn="just"/>
            <a:endParaRPr lang="es-ES" sz="1000" b="1" dirty="0" smtClean="0"/>
          </a:p>
          <a:p>
            <a:pPr algn="ctr"/>
            <a:r>
              <a:rPr lang="es-ES" sz="2400" b="1" dirty="0" smtClean="0"/>
              <a:t>DE LAS CIRCUNSTANCIAS QUE </a:t>
            </a:r>
            <a:r>
              <a:rPr lang="es-ES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ATENÚAN</a:t>
            </a:r>
            <a:r>
              <a:rPr lang="es-ES" sz="2400" b="1" dirty="0" smtClean="0"/>
              <a:t> LA RESPONSABILIDAD PENAL DE LA PERSONA JURÍDICA </a:t>
            </a:r>
            <a:r>
              <a:rPr lang="es-MX" sz="2400" b="1" dirty="0" smtClean="0"/>
              <a:t>DE NATURALEZA PRIVADA</a:t>
            </a:r>
          </a:p>
          <a:p>
            <a:pPr algn="just"/>
            <a:endParaRPr lang="es-ES" sz="1000" b="1" dirty="0" smtClean="0"/>
          </a:p>
          <a:p>
            <a:pPr algn="just"/>
            <a:endParaRPr lang="es-ES" sz="1000" b="1" dirty="0" smtClean="0"/>
          </a:p>
          <a:p>
            <a:pPr algn="just"/>
            <a:r>
              <a:rPr lang="es-ES" sz="2400" b="1" dirty="0" smtClean="0">
                <a:solidFill>
                  <a:schemeClr val="accent3">
                    <a:lumMod val="50000"/>
                  </a:schemeClr>
                </a:solidFill>
              </a:rPr>
              <a:t>Artículo 76 Bis.- Las penas aplicables podrán reducirse, hasta en una tercera parte </a:t>
            </a:r>
            <a:r>
              <a:rPr lang="es-ES" sz="2400" b="1" u="sng" dirty="0" smtClean="0"/>
              <a:t>cuando</a:t>
            </a:r>
            <a:r>
              <a:rPr lang="es-ES" sz="2400" dirty="0" smtClean="0"/>
              <a:t> la persona jurídica de naturaleza privada </a:t>
            </a:r>
            <a:r>
              <a:rPr lang="es-MX" sz="2400" dirty="0" smtClean="0"/>
              <a:t>colabore sustancialmente con la autoridad </a:t>
            </a:r>
            <a:r>
              <a:rPr lang="es-ES" sz="2400" dirty="0" smtClean="0"/>
              <a:t>competente en etapa de investigación o </a:t>
            </a:r>
            <a:r>
              <a:rPr lang="es-MX" sz="2400" dirty="0" smtClean="0"/>
              <a:t>procedimiento judicial, a través de sus </a:t>
            </a:r>
            <a:r>
              <a:rPr lang="es-ES" sz="2400" dirty="0" smtClean="0"/>
              <a:t>representantes legales y proporcione…</a:t>
            </a:r>
          </a:p>
          <a:p>
            <a:pPr algn="just"/>
            <a:endParaRPr lang="es-ES" sz="2400" dirty="0" smtClean="0"/>
          </a:p>
          <a:p>
            <a:pPr algn="just"/>
            <a:endParaRPr lang="es-ES" sz="2400" b="1" dirty="0" smtClean="0"/>
          </a:p>
          <a:p>
            <a:pPr algn="just"/>
            <a:endParaRPr lang="es-MX" sz="2400" b="1" dirty="0"/>
          </a:p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</a:pPr>
            <a:endParaRPr lang="es-MX" sz="1400" dirty="0"/>
          </a:p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</a:pPr>
            <a:endParaRPr lang="es-MX" sz="24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3999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400" b="1" i="1" dirty="0" err="1" smtClean="0"/>
              <a:t>Proy</a:t>
            </a:r>
            <a:r>
              <a:rPr lang="es-MX" sz="3400" b="1" i="1" dirty="0" smtClean="0"/>
              <a:t> Art. 76 BIS CPF – Reducción de penas PJNP</a:t>
            </a:r>
            <a:endParaRPr lang="es-MX" sz="3400" b="1" i="1" dirty="0"/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sz="half" idx="1"/>
          </p:nvPr>
        </p:nvGraphicFramePr>
        <p:xfrm>
          <a:off x="457200" y="1124744"/>
          <a:ext cx="829126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/>
          <p:cNvSpPr txBox="1">
            <a:spLocks noChangeArrowheads="1"/>
          </p:cNvSpPr>
          <p:nvPr/>
        </p:nvSpPr>
        <p:spPr bwMode="auto">
          <a:xfrm>
            <a:off x="899592" y="548680"/>
            <a:ext cx="7416800" cy="144145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s-MX" sz="5000" b="1" i="1" kern="0" dirty="0" smtClean="0">
                <a:ea typeface="+mj-ea"/>
                <a:cs typeface="+mj-cs"/>
              </a:rPr>
              <a:t>Legislación pendiente</a:t>
            </a:r>
            <a:endParaRPr lang="es-MX" sz="5000" b="1" i="1" kern="0" dirty="0">
              <a:ea typeface="+mj-ea"/>
              <a:cs typeface="+mj-cs"/>
            </a:endParaRPr>
          </a:p>
        </p:txBody>
      </p:sp>
      <p:pic>
        <p:nvPicPr>
          <p:cNvPr id="8195" name="Picture 3" descr="C:\Users\jlrendon\Pictures\REYNOSA\burocrac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1844824"/>
            <a:ext cx="4464496" cy="4464496"/>
          </a:xfrm>
          <a:prstGeom prst="rect">
            <a:avLst/>
          </a:prstGeom>
          <a:noFill/>
        </p:spPr>
      </p:pic>
      <p:pic>
        <p:nvPicPr>
          <p:cNvPr id="8196" name="Picture 4" descr="C:\Users\jlrendon\Pictures\REYNOSA\imag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1988840"/>
            <a:ext cx="1800200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9" name="Picture 7" descr="C:\Users\jlrendon\Pictures\REYNOSA\real-estate-punctualit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3429000"/>
            <a:ext cx="1907704" cy="2880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3999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400" b="1" i="1" dirty="0"/>
              <a:t>Legislación Pendiente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95288" y="981075"/>
            <a:ext cx="8424862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s-MX" sz="2400" dirty="0"/>
              <a:t>Proyecto de Norma Oficial Mexicana </a:t>
            </a:r>
            <a:r>
              <a:rPr lang="es-MX" sz="2400" dirty="0" err="1"/>
              <a:t>PROY-NOM</a:t>
            </a:r>
            <a:r>
              <a:rPr lang="es-MX" sz="2400" dirty="0"/>
              <a:t>-160-</a:t>
            </a:r>
            <a:r>
              <a:rPr lang="es-MX" sz="2400" dirty="0" err="1"/>
              <a:t>SEMARNAT</a:t>
            </a:r>
            <a:r>
              <a:rPr lang="es-MX" sz="2400" dirty="0"/>
              <a:t>-2011, que establece los Elementos y Procedimientos para Formular los Planes de Manejo de Residuos Peligrosos (D.O.F. 12 de agosto de 2011)</a:t>
            </a:r>
            <a:endParaRPr lang="es-MX" sz="1400" dirty="0"/>
          </a:p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endParaRPr lang="es-MX" sz="1400" dirty="0"/>
          </a:p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Proyecto de Norma Oficial Mexicana </a:t>
            </a:r>
            <a:r>
              <a:rPr lang="es-MX" sz="2400" b="1" dirty="0" err="1">
                <a:solidFill>
                  <a:schemeClr val="accent3">
                    <a:lumMod val="75000"/>
                  </a:schemeClr>
                </a:solidFill>
              </a:rPr>
              <a:t>PROY-NOM</a:t>
            </a: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-161-</a:t>
            </a:r>
            <a:r>
              <a:rPr lang="es-MX" sz="2400" b="1" dirty="0" err="1">
                <a:solidFill>
                  <a:schemeClr val="accent3">
                    <a:lumMod val="75000"/>
                  </a:schemeClr>
                </a:solidFill>
              </a:rPr>
              <a:t>SEMARNAT</a:t>
            </a:r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-2011, que establece los Criterios para Clasificar a los Residuos de Manejo Especial y determinar cuales están sujetos a Plan de Manejo; el Listado de los mismos, el Procedimiento para la Inclusión o Exclusión a dicho Listado; así como los Elementos y Procedimientos para la Formulación de los Planes de Manejo (D.O.F. 22 de agosto de 2011)</a:t>
            </a: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1196752"/>
            <a:ext cx="8496943" cy="4890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MX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s-MX" sz="2400" dirty="0" smtClean="0"/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Anteproyecto de Reglamento de la LGEEPA en Materia de Actividades Altamente Riesgosas.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MX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MX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Anteproyecto de Reglamento de la LGEEPA en Materia de Prevención y Control de Contaminantes a la Atmosfera.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MX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Iniciativa con Proyecto de Decreto por el que se expide la Ley Federal de Responsabilidad Ambiental y Reforma a LGEEPA, LGVS, LGPGIR, LGDFS, LAN, CPF, entre otros.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400" b="1" i="1" dirty="0"/>
              <a:t>Legislación Pendiente</a:t>
            </a:r>
          </a:p>
        </p:txBody>
      </p:sp>
    </p:spTree>
    <p:extLst>
      <p:ext uri="{BB962C8B-B14F-4D97-AF65-F5344CB8AC3E}">
        <p14:creationId xmlns="" xmlns:p14="http://schemas.microsoft.com/office/powerpoint/2010/main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oup 2"/>
          <p:cNvGraphicFramePr>
            <a:graphicFrameLocks noGrp="1"/>
          </p:cNvGraphicFramePr>
          <p:nvPr/>
        </p:nvGraphicFramePr>
        <p:xfrm>
          <a:off x="0" y="548680"/>
          <a:ext cx="4572000" cy="5744878"/>
        </p:xfrm>
        <a:graphic>
          <a:graphicData uri="http://schemas.openxmlformats.org/drawingml/2006/table">
            <a:tbl>
              <a:tblPr/>
              <a:tblGrid>
                <a:gridCol w="4572000"/>
              </a:tblGrid>
              <a:tr h="57448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Lic. Sergio B. Bustamante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Lic. José Luis Rendón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LEXCORP  ABOGADOS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Correo Electrónico: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sbustamante@lexcorpabogados.com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jlrendon@lexcorpabogados.com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Página Web: www.lexcorp.com.mx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8514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23528" y="1052736"/>
            <a:ext cx="8424862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endParaRPr lang="es-ES" sz="2400" b="1" dirty="0" smtClean="0"/>
          </a:p>
          <a:p>
            <a:pPr algn="just"/>
            <a:endParaRPr lang="es-ES" sz="2400" b="1" dirty="0" smtClean="0"/>
          </a:p>
          <a:p>
            <a:pPr algn="just"/>
            <a:endParaRPr lang="es-ES" sz="2400" b="1" dirty="0" smtClean="0"/>
          </a:p>
          <a:p>
            <a:pPr algn="ctr"/>
            <a:r>
              <a:rPr lang="en-US" sz="2400" b="1" dirty="0" smtClean="0"/>
              <a:t>Como </a:t>
            </a:r>
            <a:r>
              <a:rPr lang="en-US" sz="2400" b="1" dirty="0" err="1" smtClean="0"/>
              <a:t>hemos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revisado</a:t>
            </a:r>
            <a:r>
              <a:rPr lang="en-US" sz="2400" b="1" dirty="0" smtClean="0"/>
              <a:t>, la </a:t>
            </a:r>
            <a:r>
              <a:rPr lang="en-US" sz="2400" b="1" dirty="0" err="1" smtClean="0"/>
              <a:t>protecci</a:t>
            </a:r>
            <a:r>
              <a:rPr lang="es-MX" sz="2400" b="1" dirty="0" smtClean="0">
                <a:cs typeface="Times New Roman" pitchFamily="18" charset="0"/>
              </a:rPr>
              <a:t>ón </a:t>
            </a:r>
            <a:r>
              <a:rPr lang="en-US" sz="2400" b="1" dirty="0" smtClean="0"/>
              <a:t>al </a:t>
            </a:r>
            <a:r>
              <a:rPr lang="en-US" sz="2400" b="1" dirty="0" err="1" smtClean="0"/>
              <a:t>medio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ambiente</a:t>
            </a:r>
            <a:r>
              <a:rPr lang="en-US" sz="2400" b="1" dirty="0" smtClean="0"/>
              <a:t> </a:t>
            </a:r>
            <a:r>
              <a:rPr lang="en-US" sz="2400" b="1" dirty="0" smtClean="0"/>
              <a:t>y en particular: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</a:t>
            </a: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daños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medio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ambiente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400" b="1" dirty="0" err="1" smtClean="0"/>
              <a:t>han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ganado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lugar</a:t>
            </a:r>
            <a:r>
              <a:rPr lang="en-US" sz="2400" b="1" dirty="0" smtClean="0"/>
              <a:t> en </a:t>
            </a:r>
            <a:r>
              <a:rPr lang="en-US" sz="2400" b="1" dirty="0" err="1" smtClean="0"/>
              <a:t>las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politicas</a:t>
            </a:r>
            <a:r>
              <a:rPr lang="en-US" sz="2400" b="1" dirty="0" smtClean="0"/>
              <a:t> de </a:t>
            </a:r>
            <a:r>
              <a:rPr lang="en-US" sz="2400" b="1" dirty="0" err="1" smtClean="0"/>
              <a:t>gobierno</a:t>
            </a:r>
            <a:r>
              <a:rPr lang="en-US" sz="2400" b="1" dirty="0" smtClean="0"/>
              <a:t>. </a:t>
            </a:r>
            <a:endParaRPr lang="es-MX" sz="2400" b="1" dirty="0"/>
          </a:p>
          <a:p>
            <a:pPr algn="ctr"/>
            <a:endParaRPr lang="es-MX" sz="2400" b="1" dirty="0" smtClean="0"/>
          </a:p>
          <a:p>
            <a:pPr algn="ctr"/>
            <a:r>
              <a:rPr lang="es-ES" sz="2400" b="1" dirty="0" smtClean="0">
                <a:solidFill>
                  <a:schemeClr val="accent3">
                    <a:lumMod val="50000"/>
                  </a:schemeClr>
                </a:solidFill>
              </a:rPr>
              <a:t>La política de combate a los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daños</a:t>
            </a:r>
            <a:r>
              <a:rPr lang="es-ES" sz="2400" b="1" dirty="0" smtClean="0">
                <a:solidFill>
                  <a:schemeClr val="accent3">
                    <a:lumMod val="50000"/>
                  </a:schemeClr>
                </a:solidFill>
              </a:rPr>
              <a:t> al ambiente incluye cambios en criterios históricos.  </a:t>
            </a:r>
            <a:endParaRPr lang="es-MX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es-MX" sz="2400" b="1" dirty="0" smtClean="0"/>
          </a:p>
          <a:p>
            <a:pPr algn="ctr"/>
            <a:r>
              <a:rPr lang="es-ES" sz="2400" b="1" dirty="0" smtClean="0"/>
              <a:t>¿</a:t>
            </a:r>
            <a:r>
              <a:rPr lang="es-MX" sz="2400" b="1" dirty="0" smtClean="0"/>
              <a:t>El derecho penal aplica a las empresas?</a:t>
            </a:r>
            <a:endParaRPr lang="es-MX" sz="2400" b="1" dirty="0" smtClean="0"/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SzPct val="80000"/>
            </a:pP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/>
          <p:cNvSpPr txBox="1">
            <a:spLocks noChangeArrowheads="1"/>
          </p:cNvSpPr>
          <p:nvPr/>
        </p:nvSpPr>
        <p:spPr bwMode="auto">
          <a:xfrm>
            <a:off x="0" y="548680"/>
            <a:ext cx="9144000" cy="144145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s-MX" sz="5000" b="1" i="1" kern="0" dirty="0" smtClean="0">
                <a:ea typeface="+mj-ea"/>
                <a:cs typeface="+mj-cs"/>
              </a:rPr>
              <a:t>Responsabilidad penal ambiental</a:t>
            </a:r>
            <a:endParaRPr lang="es-MX" sz="5000" b="1" i="1" kern="0" dirty="0">
              <a:ea typeface="+mj-ea"/>
              <a:cs typeface="+mj-cs"/>
            </a:endParaRPr>
          </a:p>
        </p:txBody>
      </p:sp>
      <p:pic>
        <p:nvPicPr>
          <p:cNvPr id="14338" name="Picture 2" descr="C:\Users\jlrendon\Pictures\REYNOSA\imagesCA4QV8X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2420888"/>
            <a:ext cx="3312368" cy="3378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0" name="Picture 4" descr="C:\Users\jlrendon\Pictures\water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3140968"/>
            <a:ext cx="1800200" cy="14806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1" name="Picture 5" descr="C:\Users\jlrendon\Pictures\untitle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4653136"/>
            <a:ext cx="1944216" cy="14506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3999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400" b="1" i="1" dirty="0" smtClean="0"/>
              <a:t>Responsabilidad penal ambiental</a:t>
            </a:r>
            <a:endParaRPr lang="es-MX" sz="3400" b="1" i="1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23528" y="1052736"/>
            <a:ext cx="8424862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endParaRPr lang="es-ES" sz="2400" b="1" dirty="0" smtClean="0"/>
          </a:p>
          <a:p>
            <a:pPr algn="just"/>
            <a:endParaRPr lang="es-ES" sz="2400" b="1" dirty="0" smtClean="0"/>
          </a:p>
          <a:p>
            <a:pPr algn="just"/>
            <a:endParaRPr lang="es-ES" sz="2400" b="1" dirty="0" smtClean="0"/>
          </a:p>
          <a:p>
            <a:pPr algn="ctr"/>
            <a:r>
              <a:rPr lang="es-ES" sz="2400" b="1" dirty="0" smtClean="0">
                <a:solidFill>
                  <a:schemeClr val="accent3">
                    <a:lumMod val="50000"/>
                  </a:schemeClr>
                </a:solidFill>
              </a:rPr>
              <a:t>¿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</a:rPr>
              <a:t>Qué implicaciones tiene el modelo de proceso penal que establece la Constitución, para los delitos ambientales? </a:t>
            </a:r>
            <a:endParaRPr lang="es-MX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es-MX" sz="2400" b="1" dirty="0" smtClean="0"/>
          </a:p>
          <a:p>
            <a:pPr algn="ctr"/>
            <a:endParaRPr lang="es-MX" sz="2400" b="1" dirty="0" smtClean="0"/>
          </a:p>
          <a:p>
            <a:pPr algn="ctr"/>
            <a:r>
              <a:rPr lang="es-ES" sz="2400" b="1" dirty="0" smtClean="0"/>
              <a:t>¿</a:t>
            </a:r>
            <a:r>
              <a:rPr lang="es-MX" sz="2400" b="1" dirty="0" smtClean="0"/>
              <a:t>Cómo se castiga a las empresas por la comisión de delitos ambientales? </a:t>
            </a: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SzPct val="80000"/>
            </a:pP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3999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400" b="1" i="1" dirty="0" smtClean="0"/>
              <a:t>Responsabilidad penal ambiental</a:t>
            </a:r>
            <a:endParaRPr lang="es-MX" sz="3400" b="1" i="1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95288" y="981075"/>
            <a:ext cx="8424862" cy="504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 sz="1400" b="1" dirty="0" smtClean="0"/>
          </a:p>
          <a:p>
            <a:pPr algn="just"/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18 de </a:t>
            </a:r>
            <a:r>
              <a:rPr lang="en-US" sz="2000" dirty="0" err="1" smtClean="0">
                <a:solidFill>
                  <a:schemeClr val="accent3">
                    <a:lumMod val="50000"/>
                  </a:schemeClr>
                </a:solidFill>
              </a:rPr>
              <a:t>junio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 de 2008. </a:t>
            </a:r>
          </a:p>
          <a:p>
            <a:pPr algn="just"/>
            <a:r>
              <a:rPr lang="en-US" sz="2400" b="1" dirty="0" smtClean="0"/>
              <a:t>CPEUM. Art</a:t>
            </a:r>
            <a:r>
              <a:rPr lang="es-ES" sz="2400" b="1" dirty="0" smtClean="0"/>
              <a:t>í</a:t>
            </a:r>
            <a:r>
              <a:rPr lang="en-US" sz="2400" b="1" dirty="0" err="1" smtClean="0"/>
              <a:t>culo</a:t>
            </a:r>
            <a:r>
              <a:rPr lang="en-US" sz="2400" b="1" dirty="0" smtClean="0"/>
              <a:t> 20</a:t>
            </a:r>
            <a:endParaRPr lang="es-ES" sz="2400" b="1" dirty="0" smtClean="0"/>
          </a:p>
          <a:p>
            <a:pPr algn="just"/>
            <a:endParaRPr lang="es-ES" sz="1400" b="1" dirty="0" smtClean="0"/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solidFill>
                  <a:schemeClr val="accent3">
                    <a:lumMod val="50000"/>
                  </a:schemeClr>
                </a:solidFill>
              </a:rPr>
              <a:t> El proceso penal será acusatorio y oral. </a:t>
            </a:r>
          </a:p>
          <a:p>
            <a:pPr algn="just"/>
            <a:endParaRPr lang="es-ES" sz="1000" b="1" dirty="0" smtClean="0"/>
          </a:p>
          <a:p>
            <a:pPr algn="just">
              <a:buFont typeface="Arial" pitchFamily="34" charset="0"/>
              <a:buChar char="•"/>
            </a:pPr>
            <a:r>
              <a:rPr lang="es-ES" sz="2400" b="1" dirty="0" smtClean="0"/>
              <a:t> El proceso penal tendrá por objeto </a:t>
            </a:r>
            <a:r>
              <a:rPr lang="es-ES" sz="2400" dirty="0" smtClean="0"/>
              <a:t>el esclarecimiento de los hechos, proteger al inocente, procurar que el culpable no quede impune y </a:t>
            </a:r>
            <a:r>
              <a:rPr lang="es-ES" sz="2400" b="1" dirty="0" smtClean="0"/>
              <a:t>que los daños causados por el delito se reparen;</a:t>
            </a:r>
          </a:p>
          <a:p>
            <a:pPr algn="just">
              <a:buFont typeface="Arial" pitchFamily="34" charset="0"/>
              <a:buChar char="•"/>
            </a:pPr>
            <a:endParaRPr lang="es-ES" sz="2400" b="1" dirty="0" smtClean="0"/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solidFill>
                  <a:schemeClr val="accent3">
                    <a:lumMod val="50000"/>
                  </a:schemeClr>
                </a:solidFill>
              </a:rPr>
              <a:t>La victima u ofendido, tienen derecho –entre otros-: </a:t>
            </a:r>
          </a:p>
          <a:p>
            <a:pPr algn="just"/>
            <a:r>
              <a:rPr lang="es-ES" sz="2400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es-ES" sz="2400" dirty="0" smtClean="0"/>
              <a:t>  *A coadyuvar con el Ministerio Publico en la investigación 	     y en el proceso; </a:t>
            </a:r>
          </a:p>
          <a:p>
            <a:pPr algn="just"/>
            <a:r>
              <a:rPr lang="es-ES" sz="2400" dirty="0" smtClean="0">
                <a:solidFill>
                  <a:schemeClr val="accent3">
                    <a:lumMod val="50000"/>
                  </a:schemeClr>
                </a:solidFill>
              </a:rPr>
              <a:t>	  *A que se les reciban pruebas; </a:t>
            </a:r>
          </a:p>
          <a:p>
            <a:pPr algn="just"/>
            <a:r>
              <a:rPr lang="es-ES" sz="2400" dirty="0" smtClean="0">
                <a:solidFill>
                  <a:schemeClr val="accent3">
                    <a:lumMod val="50000"/>
                  </a:schemeClr>
                </a:solidFill>
              </a:rPr>
              <a:t>	  </a:t>
            </a:r>
            <a:r>
              <a:rPr lang="es-ES" sz="2400" b="1" dirty="0" smtClean="0"/>
              <a:t>*A que se les repare el daño.</a:t>
            </a:r>
          </a:p>
          <a:p>
            <a:pPr algn="just">
              <a:buFont typeface="Arial" pitchFamily="34" charset="0"/>
              <a:buChar char="•"/>
            </a:pPr>
            <a:endParaRPr lang="es-ES" sz="1000" b="1" dirty="0" smtClean="0"/>
          </a:p>
          <a:p>
            <a:pPr algn="just">
              <a:buFont typeface="Arial" pitchFamily="34" charset="0"/>
              <a:buChar char="•"/>
            </a:pPr>
            <a:endParaRPr lang="es-ES" sz="2400" dirty="0" smtClean="0"/>
          </a:p>
          <a:p>
            <a:pPr algn="just"/>
            <a:endParaRPr lang="es-ES" sz="2400" b="1" dirty="0" smtClean="0"/>
          </a:p>
          <a:p>
            <a:pPr algn="just"/>
            <a:endParaRPr lang="es-MX" sz="2400" b="1" dirty="0"/>
          </a:p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endParaRPr lang="es-MX" sz="1400" dirty="0"/>
          </a:p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</a:pPr>
            <a:endParaRPr lang="es-MX" sz="24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3999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400" b="1" i="1" dirty="0" smtClean="0"/>
              <a:t>Responsabilidad penal ambiental</a:t>
            </a:r>
            <a:endParaRPr lang="es-MX" sz="3400" b="1" i="1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95288" y="981075"/>
            <a:ext cx="8424862" cy="504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 sz="1400" b="1" dirty="0" smtClean="0"/>
          </a:p>
          <a:p>
            <a:pPr algn="just"/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Y en los </a:t>
            </a:r>
            <a:r>
              <a:rPr lang="en-US" sz="2400" b="1" dirty="0" err="1" smtClean="0">
                <a:solidFill>
                  <a:schemeClr val="accent3">
                    <a:lumMod val="50000"/>
                  </a:schemeClr>
                </a:solidFill>
              </a:rPr>
              <a:t>delitos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 contra el </a:t>
            </a:r>
            <a:r>
              <a:rPr lang="en-US" sz="2400" b="1" dirty="0" err="1" smtClean="0">
                <a:solidFill>
                  <a:schemeClr val="accent3">
                    <a:lumMod val="50000"/>
                  </a:schemeClr>
                </a:solidFill>
              </a:rPr>
              <a:t>medio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3">
                    <a:lumMod val="50000"/>
                  </a:schemeClr>
                </a:solidFill>
              </a:rPr>
              <a:t>ambiente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… </a:t>
            </a:r>
            <a:r>
              <a:rPr lang="es-ES" sz="2400" b="1" dirty="0" smtClean="0">
                <a:solidFill>
                  <a:schemeClr val="accent3">
                    <a:lumMod val="50000"/>
                  </a:schemeClr>
                </a:solidFill>
              </a:rPr>
              <a:t>¿ </a:t>
            </a:r>
            <a:r>
              <a:rPr lang="en-US" sz="2400" b="1" dirty="0" err="1" smtClean="0">
                <a:solidFill>
                  <a:schemeClr val="accent3">
                    <a:lumMod val="50000"/>
                  </a:schemeClr>
                </a:solidFill>
              </a:rPr>
              <a:t>quien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3">
                    <a:lumMod val="50000"/>
                  </a:schemeClr>
                </a:solidFill>
              </a:rPr>
              <a:t>es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 la </a:t>
            </a:r>
            <a:r>
              <a:rPr lang="en-US" sz="2400" b="1" dirty="0" err="1" smtClean="0">
                <a:solidFill>
                  <a:schemeClr val="accent3">
                    <a:lumMod val="50000"/>
                  </a:schemeClr>
                </a:solidFill>
              </a:rPr>
              <a:t>victima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es-ES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endParaRPr lang="es-ES" sz="1400" b="1" dirty="0" smtClean="0"/>
          </a:p>
          <a:p>
            <a:pPr algn="ctr"/>
            <a:r>
              <a:rPr lang="es-ES" sz="2500" dirty="0" smtClean="0"/>
              <a:t>Tendencia nacional del sistema penal </a:t>
            </a:r>
          </a:p>
          <a:p>
            <a:pPr algn="just"/>
            <a:endParaRPr lang="es-ES" sz="1000" b="1" dirty="0" smtClean="0"/>
          </a:p>
          <a:p>
            <a:pPr algn="just"/>
            <a:endParaRPr lang="es-ES" sz="1000" b="1" dirty="0" smtClean="0"/>
          </a:p>
          <a:p>
            <a:pPr algn="just"/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Código de Proceso Penal de Chihuahua</a:t>
            </a:r>
          </a:p>
          <a:p>
            <a:pPr algn="just"/>
            <a:r>
              <a:rPr lang="es-MX" sz="2400" b="1" dirty="0" smtClean="0"/>
              <a:t>Artículo 119. Victima </a:t>
            </a:r>
          </a:p>
          <a:p>
            <a:pPr algn="just"/>
            <a:endParaRPr lang="es-MX" sz="1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</a:rPr>
              <a:t>Se considerara victima: </a:t>
            </a:r>
          </a:p>
          <a:p>
            <a:pPr algn="just"/>
            <a:endParaRPr lang="es-MX" sz="1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es-ES" sz="2400" dirty="0" smtClean="0"/>
              <a:t>… II. </a:t>
            </a:r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las agrupaciones</a:t>
            </a:r>
            <a:r>
              <a:rPr lang="es-ES" sz="2400" dirty="0" smtClean="0"/>
              <a:t>, </a:t>
            </a:r>
            <a:r>
              <a:rPr lang="es-ES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los delitos que afectan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 colectivos o difusos </a:t>
            </a:r>
            <a:r>
              <a:rPr lang="es-MX" sz="2400" dirty="0" smtClean="0"/>
              <a:t>siempre que su objeto </a:t>
            </a:r>
            <a:r>
              <a:rPr lang="es-ES" sz="2400" dirty="0" smtClean="0"/>
              <a:t>se vincule directamente con esos intereses.</a:t>
            </a:r>
          </a:p>
          <a:p>
            <a:pPr algn="just">
              <a:buFont typeface="Arial" pitchFamily="34" charset="0"/>
              <a:buChar char="•"/>
            </a:pPr>
            <a:endParaRPr lang="es-ES" sz="2400" dirty="0" smtClean="0"/>
          </a:p>
          <a:p>
            <a:pPr algn="just"/>
            <a:endParaRPr lang="es-ES" sz="2400" b="1" dirty="0" smtClean="0"/>
          </a:p>
          <a:p>
            <a:pPr algn="just"/>
            <a:endParaRPr lang="es-MX" sz="2400" b="1" dirty="0"/>
          </a:p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endParaRPr lang="es-MX" sz="1400" dirty="0"/>
          </a:p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</a:pPr>
            <a:endParaRPr lang="es-MX" sz="24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en-US" sz="2400" dirty="0">
              <a:latin typeface="Times New Roman" pitchFamily="18" charset="0"/>
            </a:endParaRPr>
          </a:p>
        </p:txBody>
      </p:sp>
      <p:pic>
        <p:nvPicPr>
          <p:cNvPr id="1027" name="Picture 3" descr="C:\Users\jlrendon\Pictures\REYNOSA\logo-platform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5517232"/>
            <a:ext cx="5041900" cy="762000"/>
          </a:xfrm>
          <a:prstGeom prst="rect">
            <a:avLst/>
          </a:prstGeom>
          <a:noFill/>
        </p:spPr>
      </p:pic>
      <p:pic>
        <p:nvPicPr>
          <p:cNvPr id="1028" name="Picture 4" descr="C:\Users\jlrendon\Pictures\REYNOSA\CEMDA 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68382" y="4581128"/>
            <a:ext cx="1575618" cy="1575618"/>
          </a:xfrm>
          <a:prstGeom prst="rect">
            <a:avLst/>
          </a:prstGeom>
          <a:noFill/>
        </p:spPr>
      </p:pic>
      <p:pic>
        <p:nvPicPr>
          <p:cNvPr id="1029" name="Picture 5" descr="C:\Users\jlrendon\Pictures\REYNOSA\imagesCA3ND3W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67747" y="6309320"/>
            <a:ext cx="3676253" cy="5486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3999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400" b="1" i="1" dirty="0" smtClean="0"/>
              <a:t>Responsabilidad penal ambiental</a:t>
            </a:r>
            <a:endParaRPr lang="es-MX" sz="3400" b="1" i="1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95288" y="981075"/>
            <a:ext cx="8424862" cy="504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 sz="1400" b="1" dirty="0" smtClean="0"/>
          </a:p>
          <a:p>
            <a:pPr algn="just"/>
            <a:endParaRPr lang="es-E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INICIATIVA CON PROYECTO DE DECRETO POR EL QUE SE REFORMAN, </a:t>
            </a: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ADICIONAN Y DEROGAN DIVERSAS DISPOSICIONES DEL CÓDIGO PENAL </a:t>
            </a:r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FEDERAL Y DEL CÓDIGO FEDERAL DE </a:t>
            </a: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PROCEDIMIENTOS PENALES</a:t>
            </a:r>
          </a:p>
          <a:p>
            <a:pPr algn="just"/>
            <a:endParaRPr lang="es-MX" sz="2400" b="1" i="1" dirty="0" smtClean="0"/>
          </a:p>
          <a:p>
            <a:pPr algn="ctr"/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</a:rPr>
              <a:t>Cámara de Origen: Senadores</a:t>
            </a:r>
          </a:p>
          <a:p>
            <a:pPr algn="ctr"/>
            <a:endParaRPr lang="es-MX" sz="2400" dirty="0" smtClean="0"/>
          </a:p>
          <a:p>
            <a:pPr algn="ctr"/>
            <a:r>
              <a:rPr lang="es-MX" sz="2400" b="1" dirty="0" smtClean="0"/>
              <a:t>Fecha: 14 de abril de 2011</a:t>
            </a:r>
          </a:p>
          <a:p>
            <a:pPr algn="ctr"/>
            <a:endParaRPr lang="es-ES" sz="2400" dirty="0" smtClean="0"/>
          </a:p>
          <a:p>
            <a:pPr algn="ctr"/>
            <a:r>
              <a:rPr lang="es-ES" sz="2400" b="1" u="sng" dirty="0" smtClean="0">
                <a:solidFill>
                  <a:schemeClr val="accent3">
                    <a:lumMod val="50000"/>
                  </a:schemeClr>
                </a:solidFill>
              </a:rPr>
              <a:t>Status:</a:t>
            </a:r>
            <a:r>
              <a:rPr lang="es-ES" sz="2400" b="1" dirty="0" smtClean="0">
                <a:solidFill>
                  <a:schemeClr val="accent3">
                    <a:lumMod val="50000"/>
                  </a:schemeClr>
                </a:solidFill>
              </a:rPr>
              <a:t> Pendiente de dictamen en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</a:rPr>
              <a:t>comisiones</a:t>
            </a:r>
            <a:endParaRPr lang="es-ES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/>
          </a:p>
          <a:p>
            <a:pPr algn="just"/>
            <a:endParaRPr lang="es-ES" sz="2400" b="1" dirty="0" smtClean="0"/>
          </a:p>
          <a:p>
            <a:pPr algn="just"/>
            <a:endParaRPr lang="es-MX" sz="2400" b="1" dirty="0"/>
          </a:p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endParaRPr lang="es-MX" sz="1400" dirty="0"/>
          </a:p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</a:pPr>
            <a:endParaRPr lang="es-MX" sz="24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3999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400" b="1" i="1" dirty="0" smtClean="0"/>
              <a:t>Responsabilidad penal ambiental</a:t>
            </a:r>
            <a:endParaRPr lang="es-MX" sz="3400" b="1" i="1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95288" y="981075"/>
            <a:ext cx="8424862" cy="504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s-ES" sz="1400" b="1" dirty="0" smtClean="0"/>
          </a:p>
          <a:p>
            <a:pPr algn="ctr"/>
            <a:r>
              <a:rPr lang="pt-BR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EXPOSICIÓN  DE  MOTIVOS</a:t>
            </a:r>
          </a:p>
          <a:p>
            <a:pPr algn="ctr"/>
            <a:endParaRPr lang="es-ES" sz="1000" b="1" dirty="0" smtClean="0"/>
          </a:p>
          <a:p>
            <a:pPr algn="ctr"/>
            <a:r>
              <a:rPr lang="es-ES" sz="2400" b="1" dirty="0" smtClean="0"/>
              <a:t>B. RESPONSABILIDAD PENAL DE LAS </a:t>
            </a:r>
            <a:r>
              <a:rPr lang="es-MX" sz="2400" b="1" dirty="0" smtClean="0"/>
              <a:t>PERSONAS JURÍDICAS</a:t>
            </a:r>
          </a:p>
          <a:p>
            <a:pPr algn="just"/>
            <a:endParaRPr lang="es-ES" sz="1000" dirty="0" smtClean="0"/>
          </a:p>
          <a:p>
            <a:pPr algn="just"/>
            <a:r>
              <a:rPr lang="es-ES" sz="2200" b="1" dirty="0" smtClean="0">
                <a:solidFill>
                  <a:schemeClr val="accent3">
                    <a:lumMod val="50000"/>
                  </a:schemeClr>
                </a:solidFill>
              </a:rPr>
              <a:t>La utilización de personas jurídicas de naturaleza privada para la comisión de delitos actualmente afecta y daña gravemente a la sociedad mexicana, por lo que </a:t>
            </a:r>
            <a:r>
              <a:rPr lang="es-ES" sz="2200" b="1" dirty="0" smtClean="0"/>
              <a:t>es necesario actualizar el régimen de responsabilidad penal al que pueden ser sujetas</a:t>
            </a:r>
            <a:r>
              <a:rPr lang="es-ES" sz="2200" b="1" dirty="0" smtClean="0">
                <a:solidFill>
                  <a:schemeClr val="accent3">
                    <a:lumMod val="50000"/>
                  </a:schemeClr>
                </a:solidFill>
              </a:rPr>
              <a:t>, para evitar su impunidad.</a:t>
            </a:r>
          </a:p>
          <a:p>
            <a:pPr algn="just"/>
            <a:endParaRPr lang="es-ES" sz="1000" dirty="0" smtClean="0"/>
          </a:p>
          <a:p>
            <a:pPr algn="just"/>
            <a:r>
              <a:rPr lang="es-MX" sz="2200" b="1" dirty="0" smtClean="0"/>
              <a:t>Para tal efecto, </a:t>
            </a: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</a:rPr>
              <a:t>resulta necesario modificar las disposiciones legales relativas a la responsabilidad </a:t>
            </a:r>
            <a:r>
              <a:rPr lang="es-ES" sz="2200" b="1" dirty="0" smtClean="0">
                <a:solidFill>
                  <a:schemeClr val="accent3">
                    <a:lumMod val="50000"/>
                  </a:schemeClr>
                </a:solidFill>
              </a:rPr>
              <a:t>penal de las personas jurídicas, </a:t>
            </a: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</a:rPr>
              <a:t>además de establecer un </a:t>
            </a:r>
            <a:r>
              <a:rPr lang="es-ES" sz="2200" b="1" dirty="0" smtClean="0">
                <a:solidFill>
                  <a:schemeClr val="accent3">
                    <a:lumMod val="50000"/>
                  </a:schemeClr>
                </a:solidFill>
              </a:rPr>
              <a:t>catálogo de delitos de los que podrán ser sujetos </a:t>
            </a:r>
            <a:r>
              <a:rPr lang="es-ES" sz="2200" b="1" dirty="0" smtClean="0"/>
              <a:t>y de la posibilidad de sujetarlos a un </a:t>
            </a:r>
            <a:r>
              <a:rPr lang="es-MX" sz="2200" b="1" dirty="0" smtClean="0"/>
              <a:t>procedimiento del orden penal.</a:t>
            </a:r>
            <a:endParaRPr lang="es-ES" sz="2200" b="1" dirty="0" smtClean="0"/>
          </a:p>
          <a:p>
            <a:pPr algn="just"/>
            <a:endParaRPr lang="es-ES" sz="2200" dirty="0" smtClean="0"/>
          </a:p>
          <a:p>
            <a:pPr algn="just"/>
            <a:endParaRPr lang="es-ES" sz="2400" b="1" dirty="0" smtClean="0"/>
          </a:p>
          <a:p>
            <a:pPr algn="just"/>
            <a:endParaRPr lang="es-MX" sz="2400" b="1" dirty="0"/>
          </a:p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endParaRPr lang="es-MX" sz="1400" dirty="0"/>
          </a:p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</a:pPr>
            <a:endParaRPr lang="es-MX" sz="24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3999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400" b="1" i="1" dirty="0" smtClean="0"/>
              <a:t>Responsabilidad penal ambiental</a:t>
            </a:r>
            <a:endParaRPr lang="es-MX" sz="3400" b="1" i="1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95288" y="981075"/>
            <a:ext cx="8424862" cy="504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 sz="1400" b="1" dirty="0" smtClean="0"/>
          </a:p>
          <a:p>
            <a:pPr algn="just"/>
            <a:r>
              <a:rPr lang="es-ES" sz="2200" b="1" dirty="0" smtClean="0"/>
              <a:t>Artículo 11.- </a:t>
            </a:r>
            <a:r>
              <a:rPr lang="es-ES" sz="2200" b="1" dirty="0" smtClean="0">
                <a:solidFill>
                  <a:schemeClr val="accent3">
                    <a:lumMod val="50000"/>
                  </a:schemeClr>
                </a:solidFill>
              </a:rPr>
              <a:t>Las personas jurídicas de naturaleza privada, serán responsables de los delitos que se cometan con sus propios medios o con los que ellas proporcionen</a:t>
            </a:r>
            <a:r>
              <a:rPr lang="es-ES" sz="2200" dirty="0" smtClean="0"/>
              <a:t>, de </a:t>
            </a:r>
            <a:r>
              <a:rPr lang="es-MX" sz="2200" dirty="0" smtClean="0"/>
              <a:t>modo que resulten cometidos a nombre o </a:t>
            </a:r>
            <a:r>
              <a:rPr lang="es-ES" sz="2200" dirty="0" smtClean="0"/>
              <a:t>bajo su amparo y en beneficio de ésta, </a:t>
            </a:r>
            <a:r>
              <a:rPr lang="pt-BR" sz="2200" dirty="0" smtClean="0"/>
              <a:t>cuando sean realizados por sus </a:t>
            </a:r>
            <a:r>
              <a:rPr lang="es-MX" sz="2200" dirty="0" smtClean="0"/>
              <a:t>representantes legales, quienes tengan </a:t>
            </a:r>
            <a:r>
              <a:rPr lang="es-ES" sz="2200" dirty="0" smtClean="0"/>
              <a:t>facultades para obligarlas en términos de las disposiciones aplicables, o por quienes se </a:t>
            </a:r>
            <a:r>
              <a:rPr lang="es-MX" sz="2200" dirty="0" smtClean="0"/>
              <a:t>ostenten como tales.</a:t>
            </a:r>
          </a:p>
          <a:p>
            <a:pPr algn="just"/>
            <a:endParaRPr lang="es-MX" sz="2200" dirty="0" smtClean="0"/>
          </a:p>
          <a:p>
            <a:pPr algn="just"/>
            <a:r>
              <a:rPr lang="es-ES" sz="2200" dirty="0" smtClean="0"/>
              <a:t>La responsabilidad de la persona jurídica de </a:t>
            </a:r>
            <a:r>
              <a:rPr lang="es-MX" sz="2200" dirty="0" smtClean="0"/>
              <a:t>naturaleza privada </a:t>
            </a: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</a:rPr>
              <a:t>será autónoma de la </a:t>
            </a:r>
            <a:r>
              <a:rPr lang="es-ES" sz="2200" b="1" dirty="0" smtClean="0">
                <a:solidFill>
                  <a:schemeClr val="accent3">
                    <a:lumMod val="50000"/>
                  </a:schemeClr>
                </a:solidFill>
              </a:rPr>
              <a:t>responsabilidad penal de sus representantes legales, quienes tengan facultades para </a:t>
            </a:r>
            <a:r>
              <a:rPr lang="es-ES" sz="2200" dirty="0" smtClean="0"/>
              <a:t>obligarlas o de quienes se ostenten como </a:t>
            </a:r>
            <a:r>
              <a:rPr lang="es-MX" sz="2200" dirty="0" smtClean="0"/>
              <a:t>tales…</a:t>
            </a:r>
            <a:endParaRPr lang="es-ES" sz="2200" dirty="0" smtClean="0"/>
          </a:p>
          <a:p>
            <a:pPr algn="just"/>
            <a:endParaRPr lang="es-ES" sz="2200" dirty="0" smtClean="0"/>
          </a:p>
          <a:p>
            <a:pPr algn="just"/>
            <a:endParaRPr lang="es-ES" sz="2400" b="1" dirty="0" smtClean="0"/>
          </a:p>
          <a:p>
            <a:pPr algn="just"/>
            <a:endParaRPr lang="es-MX" sz="2400" b="1" dirty="0"/>
          </a:p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endParaRPr lang="es-MX" sz="1400" dirty="0"/>
          </a:p>
          <a:p>
            <a:pPr marL="342900" indent="-342900" algn="just" eaLnBrk="1" hangingPunct="1">
              <a:spcBef>
                <a:spcPct val="20000"/>
              </a:spcBef>
              <a:buClr>
                <a:schemeClr val="tx1"/>
              </a:buClr>
              <a:buSzPct val="75000"/>
            </a:pPr>
            <a:endParaRPr lang="es-MX" sz="24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1675</TotalTime>
  <Words>1234</Words>
  <Application>Microsoft Office PowerPoint</Application>
  <PresentationFormat>On-screen Show (4:3)</PresentationFormat>
  <Paragraphs>177</Paragraphs>
  <Slides>19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Tema de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Bienvenidos</dc:title>
  <dc:creator>Propietario</dc:creator>
  <cp:lastModifiedBy>jlrendon</cp:lastModifiedBy>
  <cp:revision>143</cp:revision>
  <dcterms:created xsi:type="dcterms:W3CDTF">2012-03-22T23:13:24Z</dcterms:created>
  <dcterms:modified xsi:type="dcterms:W3CDTF">2012-08-21T17:20:29Z</dcterms:modified>
</cp:coreProperties>
</file>