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9" r:id="rId3"/>
    <p:sldId id="291" r:id="rId4"/>
    <p:sldId id="257" r:id="rId5"/>
    <p:sldId id="289" r:id="rId6"/>
    <p:sldId id="260" r:id="rId7"/>
    <p:sldId id="261" r:id="rId8"/>
    <p:sldId id="262" r:id="rId9"/>
    <p:sldId id="263" r:id="rId10"/>
    <p:sldId id="264" r:id="rId11"/>
    <p:sldId id="266" r:id="rId12"/>
    <p:sldId id="293" r:id="rId13"/>
    <p:sldId id="292" r:id="rId14"/>
    <p:sldId id="267" r:id="rId15"/>
    <p:sldId id="268" r:id="rId16"/>
    <p:sldId id="269" r:id="rId17"/>
    <p:sldId id="270" r:id="rId18"/>
    <p:sldId id="271" r:id="rId19"/>
    <p:sldId id="294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1" r:id="rId29"/>
    <p:sldId id="295" r:id="rId30"/>
    <p:sldId id="282" r:id="rId31"/>
    <p:sldId id="288" r:id="rId32"/>
    <p:sldId id="258" r:id="rId3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11D6C-0B3C-4D28-AF4A-4FFB646BB991}" type="datetimeFigureOut">
              <a:rPr lang="es-MX" smtClean="0"/>
              <a:pPr/>
              <a:t>21/08/2012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F1125-34FC-4898-AC27-C901FD8A6568}" type="slidenum">
              <a:rPr lang="es-MX" smtClean="0"/>
              <a:pPr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2</a:t>
            </a:fld>
            <a:endParaRPr lang="es-MX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15</a:t>
            </a:fld>
            <a:endParaRPr lang="es-MX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16</a:t>
            </a:fld>
            <a:endParaRPr lang="es-MX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3</a:t>
            </a:fld>
            <a:endParaRPr lang="es-MX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21</a:t>
            </a:fld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22</a:t>
            </a:fld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23</a:t>
            </a:fld>
            <a:endParaRPr 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24</a:t>
            </a:fld>
            <a:endParaRPr 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25</a:t>
            </a:fld>
            <a:endParaRPr lang="es-MX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26</a:t>
            </a:fld>
            <a:endParaRPr lang="es-MX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27</a:t>
            </a:fld>
            <a:endParaRPr lang="es-MX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28</a:t>
            </a:fld>
            <a:endParaRPr lang="es-MX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29</a:t>
            </a:fld>
            <a:endParaRPr lang="es-MX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30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4</a:t>
            </a:fld>
            <a:endParaRPr lang="es-MX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31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F1125-34FC-4898-AC27-C901FD8A6568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158231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52866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60028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86375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629500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49974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0393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606258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64701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95973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995815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11B36-1BE3-473C-AC7A-026ED3FB232F}" type="datetimeFigureOut">
              <a:rPr lang="es-ES" smtClean="0"/>
              <a:pPr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E2350-DB4F-4FB1-878A-FFBDE3560DD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92037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4 Imagen" descr="logo_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12776"/>
            <a:ext cx="33843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2 Subtítulo"/>
          <p:cNvSpPr>
            <a:spLocks noGrp="1"/>
          </p:cNvSpPr>
          <p:nvPr>
            <p:ph type="subTitle" idx="1"/>
          </p:nvPr>
        </p:nvSpPr>
        <p:spPr>
          <a:xfrm>
            <a:off x="0" y="4437112"/>
            <a:ext cx="8964488" cy="1656184"/>
          </a:xfrm>
        </p:spPr>
        <p:txBody>
          <a:bodyPr>
            <a:normAutofit fontScale="92500" lnSpcReduction="10000"/>
          </a:bodyPr>
          <a:lstStyle/>
          <a:p>
            <a:pPr algn="r">
              <a:spcBef>
                <a:spcPts val="0"/>
              </a:spcBef>
            </a:pPr>
            <a:r>
              <a:rPr lang="es-ES" sz="4400" b="1" i="1" dirty="0" smtClean="0">
                <a:solidFill>
                  <a:schemeClr val="tx1"/>
                </a:solidFill>
              </a:rPr>
              <a:t>Responsabilidad Ambiental Empresarial</a:t>
            </a:r>
          </a:p>
          <a:p>
            <a:pPr algn="r">
              <a:spcBef>
                <a:spcPts val="0"/>
              </a:spcBef>
            </a:pPr>
            <a:r>
              <a:rPr lang="es-ES" sz="3000" b="1" i="1" dirty="0" smtClean="0">
                <a:solidFill>
                  <a:schemeClr val="bg1">
                    <a:lumMod val="50000"/>
                  </a:schemeClr>
                </a:solidFill>
                <a:latin typeface="Corbel" pitchFamily="34" charset="0"/>
              </a:rPr>
              <a:t>Sergio Bustamante </a:t>
            </a:r>
            <a:r>
              <a:rPr lang="en-US" sz="2800" dirty="0" smtClean="0"/>
              <a:t>•</a:t>
            </a:r>
            <a:r>
              <a:rPr lang="es-ES" sz="3000" b="1" i="1" dirty="0" smtClean="0">
                <a:solidFill>
                  <a:schemeClr val="bg1">
                    <a:lumMod val="50000"/>
                  </a:schemeClr>
                </a:solidFill>
                <a:latin typeface="Corbel" pitchFamily="34" charset="0"/>
              </a:rPr>
              <a:t> José Luis Rendón </a:t>
            </a:r>
            <a:r>
              <a:rPr lang="en-US" sz="2800" dirty="0" smtClean="0"/>
              <a:t>•</a:t>
            </a:r>
            <a:r>
              <a:rPr lang="es-ES" sz="3000" b="1" i="1" dirty="0" smtClean="0">
                <a:solidFill>
                  <a:schemeClr val="bg1">
                    <a:lumMod val="50000"/>
                  </a:schemeClr>
                </a:solidFill>
                <a:latin typeface="Corbel" pitchFamily="34" charset="0"/>
              </a:rPr>
              <a:t> Mario Kim </a:t>
            </a:r>
            <a:endParaRPr lang="es-ES" sz="2800" i="1" dirty="0" smtClean="0"/>
          </a:p>
          <a:p>
            <a:pPr algn="r">
              <a:spcBef>
                <a:spcPts val="0"/>
              </a:spcBef>
            </a:pPr>
            <a:endParaRPr lang="es-ES" sz="2800" i="1" dirty="0" smtClean="0"/>
          </a:p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tx1"/>
                </a:solidFill>
              </a:rPr>
              <a:t>Reynosa, Tamaulipas. 21 de agosto de 2012</a:t>
            </a:r>
          </a:p>
          <a:p>
            <a:pPr algn="r">
              <a:spcBef>
                <a:spcPts val="0"/>
              </a:spcBef>
            </a:pPr>
            <a:endParaRPr lang="es-ES" sz="2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468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052513"/>
            <a:ext cx="8420422" cy="4608735"/>
          </a:xfrm>
        </p:spPr>
        <p:txBody>
          <a:bodyPr>
            <a:noAutofit/>
          </a:bodyPr>
          <a:lstStyle/>
          <a:p>
            <a:pPr algn="just" eaLnBrk="1" hangingPunct="1">
              <a:buFont typeface="Wingdings" pitchFamily="2" charset="2"/>
              <a:buNone/>
              <a:defRPr/>
            </a:pPr>
            <a:endParaRPr lang="es-MX" sz="2200" b="1" dirty="0" smtClean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Artículo 189 de la LGEEPA: </a:t>
            </a:r>
          </a:p>
          <a:p>
            <a:pPr marL="68580" indent="0" algn="just" eaLnBrk="1" hangingPunct="1">
              <a:buFont typeface="Wingdings" pitchFamily="2" charset="2"/>
              <a:buNone/>
              <a:defRPr/>
            </a:pPr>
            <a:endParaRPr lang="es-MX" sz="2200" i="1" dirty="0" smtClean="0"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es-MX" sz="2200" i="1" dirty="0" smtClean="0">
                <a:cs typeface="Times New Roman" pitchFamily="18" charset="0"/>
              </a:rPr>
              <a:t>“</a:t>
            </a:r>
            <a:r>
              <a:rPr lang="es-MX" sz="2200" b="1" i="1" dirty="0" smtClean="0">
                <a:cs typeface="Times New Roman" pitchFamily="18" charset="0"/>
              </a:rPr>
              <a:t>Toda persona</a:t>
            </a:r>
            <a:r>
              <a:rPr lang="es-MX" sz="2200" i="1" dirty="0" smtClean="0">
                <a:cs typeface="Times New Roman" pitchFamily="18" charset="0"/>
              </a:rPr>
              <a:t>, grupos sociales, organizaciones no gubernamentales, asociaciones y sociedades </a:t>
            </a:r>
            <a:r>
              <a:rPr lang="es-MX" sz="2200" b="1" i="1" dirty="0" smtClean="0">
                <a:cs typeface="Times New Roman" pitchFamily="18" charset="0"/>
              </a:rPr>
              <a:t>podrá</a:t>
            </a:r>
            <a:r>
              <a:rPr lang="es-MX" sz="2200" i="1" dirty="0" smtClean="0">
                <a:cs typeface="Times New Roman" pitchFamily="18" charset="0"/>
              </a:rPr>
              <a:t>n</a:t>
            </a:r>
            <a:r>
              <a:rPr lang="es-MX" sz="2200" b="1" i="1" dirty="0" smtClean="0">
                <a:cs typeface="Times New Roman" pitchFamily="18" charset="0"/>
              </a:rPr>
              <a:t> denunciar </a:t>
            </a:r>
            <a:r>
              <a:rPr lang="es-MX" sz="2200" i="1" dirty="0" smtClean="0">
                <a:cs typeface="Times New Roman" pitchFamily="18" charset="0"/>
              </a:rPr>
              <a:t>ante la Procuraduría Federal de Protección al Ambiente o ante otras autoridades </a:t>
            </a:r>
            <a:r>
              <a:rPr lang="es-MX" sz="2200" b="1" i="1" dirty="0" smtClean="0">
                <a:cs typeface="Times New Roman" pitchFamily="18" charset="0"/>
              </a:rPr>
              <a:t>todo hecho, acto u omisión que produzca o pueda producir desequilibrio ecológico o daños al ambiente </a:t>
            </a:r>
            <a:r>
              <a:rPr lang="es-MX" sz="2200" i="1" dirty="0" smtClean="0">
                <a:cs typeface="Times New Roman" pitchFamily="18" charset="0"/>
              </a:rPr>
              <a:t>o a los recursos naturales, </a:t>
            </a:r>
            <a:r>
              <a:rPr lang="es-MX" sz="2200" b="1" i="1" dirty="0" smtClean="0">
                <a:cs typeface="Times New Roman" pitchFamily="18" charset="0"/>
              </a:rPr>
              <a:t>o contravenga las disposiciones de la presente Ley </a:t>
            </a:r>
            <a:r>
              <a:rPr lang="es-MX" sz="2200" i="1" dirty="0" smtClean="0">
                <a:cs typeface="Times New Roman" pitchFamily="18" charset="0"/>
              </a:rPr>
              <a:t>y de los demás ordenamientos que regulen materias relacionadas con la protección al ambiente y la preservación y restauración del equilibrio ecológico”.</a:t>
            </a:r>
            <a:endParaRPr lang="es-MX" sz="2200" dirty="0" smtClean="0">
              <a:cs typeface="Times New Roman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" y="228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4000" b="1" i="1" dirty="0"/>
              <a:t>Denuncia Popular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836712"/>
            <a:ext cx="9144000" cy="1368152"/>
          </a:xfrm>
        </p:spPr>
        <p:txBody>
          <a:bodyPr>
            <a:normAutofit/>
          </a:bodyPr>
          <a:lstStyle/>
          <a:p>
            <a:r>
              <a:rPr lang="es-MX" sz="6000" b="1" i="1" dirty="0" smtClean="0"/>
              <a:t>Acciones Colectivas</a:t>
            </a:r>
            <a:endParaRPr lang="es-MX" sz="6000" b="1" i="1" dirty="0"/>
          </a:p>
        </p:txBody>
      </p:sp>
      <p:pic>
        <p:nvPicPr>
          <p:cNvPr id="6150" name="Picture 6" descr="C:\Users\jlrendon\Pictures\REYNOSA\article-new_ehow_images_a08_1b_7i_corporate-social-responsibility-risks-800x8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636912"/>
            <a:ext cx="4104456" cy="3283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51" name="Picture 7" descr="C:\Users\jlrendon\Pictures\REYNOSA\ciudadanos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356992"/>
            <a:ext cx="2304256" cy="1884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2" name="Picture 8" descr="C:\Users\jlrendon\Pictures\REYNOSA\cour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3212976"/>
            <a:ext cx="2812813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9144000" cy="720080"/>
          </a:xfrm>
        </p:spPr>
        <p:txBody>
          <a:bodyPr>
            <a:normAutofit/>
          </a:bodyPr>
          <a:lstStyle/>
          <a:p>
            <a:r>
              <a:rPr lang="es-MX" sz="4000" b="1" i="1" dirty="0" smtClean="0"/>
              <a:t>Acciones Colectivas</a:t>
            </a:r>
            <a:endParaRPr lang="es-MX" sz="4000" b="1" i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23528" y="1124744"/>
            <a:ext cx="856895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lang="es-MX" sz="24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lang="es-MX" sz="24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lang="es-MX" sz="22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lang="es-MX" sz="22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lang="es-MX" sz="22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r>
              <a:rPr lang="es-MX" sz="2200" dirty="0" smtClean="0"/>
              <a:t>E</a:t>
            </a: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n vigor a partir del 1 de marzo de 2012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s-MX" sz="10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r>
              <a:rPr kumimoji="0" lang="es-MX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Son similares</a:t>
            </a:r>
            <a:r>
              <a:rPr kumimoji="0" lang="es-MX" sz="22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a las </a:t>
            </a:r>
            <a:r>
              <a:rPr kumimoji="0" lang="es-MX" sz="2200" b="1" i="1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“</a:t>
            </a:r>
            <a:r>
              <a:rPr kumimoji="0" lang="es-MX" sz="2200" b="1" i="1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Class</a:t>
            </a:r>
            <a:r>
              <a:rPr kumimoji="0" lang="es-MX" sz="2200" b="1" i="1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s-MX" sz="2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Actions</a:t>
            </a:r>
            <a:r>
              <a:rPr kumimoji="0" lang="es-MX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” </a:t>
            </a: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kumimoji="0" lang="es-MX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 derecho estadounidense y el brasileño.</a:t>
            </a:r>
            <a:r>
              <a:rPr kumimoji="0" lang="es-MX" sz="22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lang="es-MX" sz="1000" baseline="0" dirty="0" smtClean="0"/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r>
              <a:rPr kumimoji="0" lang="es-MX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Con esta figura, </a:t>
            </a:r>
            <a:r>
              <a:rPr lang="es-MX" sz="2200" dirty="0" smtClean="0"/>
              <a:t>un determinado grupo de ciudadanos puede acudir a los </a:t>
            </a: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tribunales federales a</a:t>
            </a:r>
            <a:r>
              <a:rPr kumimoji="0" lang="es-MX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demandar </a:t>
            </a: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que la</a:t>
            </a:r>
            <a:r>
              <a:rPr kumimoji="0" lang="es-MX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autoridad declare o constituya un derecho o imponga una</a:t>
            </a:r>
            <a:r>
              <a:rPr kumimoji="0" lang="es-MX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c</a:t>
            </a:r>
            <a:r>
              <a:rPr kumimoji="0" lang="es-MX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ondena</a:t>
            </a:r>
            <a:r>
              <a:rPr lang="es-MX" sz="2200" dirty="0" smtClean="0"/>
              <a:t> en contra de una persona o empresa, por la afectación de intereses colectivos o comunes. </a:t>
            </a:r>
            <a:endParaRPr kumimoji="0" lang="es-MX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3500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s-MX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" name="Picture 4" descr="C:\Users\jlrendon\Pictures\REYNOSA\ciudadanos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124744"/>
            <a:ext cx="2171700" cy="2105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052513"/>
            <a:ext cx="8743950" cy="4464719"/>
          </a:xfrm>
        </p:spPr>
        <p:txBody>
          <a:bodyPr>
            <a:noAutofit/>
          </a:bodyPr>
          <a:lstStyle/>
          <a:p>
            <a:pPr algn="just" eaLnBrk="1" hangingPunct="1">
              <a:buNone/>
              <a:defRPr/>
            </a:pPr>
            <a:r>
              <a:rPr lang="es-MX" sz="2000" dirty="0" smtClean="0">
                <a:cs typeface="Times New Roman" pitchFamily="18" charset="0"/>
              </a:rPr>
              <a:t>    </a:t>
            </a:r>
          </a:p>
          <a:p>
            <a:pPr algn="ctr" eaLnBrk="1" hangingPunct="1">
              <a:buNone/>
              <a:defRPr/>
            </a:pPr>
            <a:endParaRPr lang="es-MX" sz="2000" dirty="0" smtClean="0">
              <a:cs typeface="Times New Roman" pitchFamily="18" charset="0"/>
            </a:endParaRPr>
          </a:p>
          <a:p>
            <a:pPr algn="ctr" eaLnBrk="1" hangingPunct="1">
              <a:buNone/>
              <a:defRPr/>
            </a:pPr>
            <a:r>
              <a:rPr lang="es-MX" sz="2400" dirty="0" smtClean="0">
                <a:cs typeface="Times New Roman" pitchFamily="18" charset="0"/>
              </a:rPr>
              <a:t>     29 de julio de 2010</a:t>
            </a:r>
          </a:p>
          <a:p>
            <a:pPr algn="ctr">
              <a:spcBef>
                <a:spcPct val="35000"/>
              </a:spcBef>
              <a:buClr>
                <a:schemeClr val="tx1"/>
              </a:buClr>
              <a:buSzPct val="80000"/>
              <a:buNone/>
            </a:pPr>
            <a:r>
              <a:rPr lang="es-MX" sz="2400" b="1" dirty="0" smtClean="0"/>
              <a:t>    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CPEUM. Artículo diecisiete, párrafo tercero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algn="just">
              <a:spcBef>
                <a:spcPct val="35000"/>
              </a:spcBef>
              <a:buClr>
                <a:schemeClr val="tx1"/>
              </a:buClr>
              <a:buSzPct val="80000"/>
              <a:buNone/>
            </a:pPr>
            <a:endParaRPr lang="es-MX" sz="2000" dirty="0" smtClean="0">
              <a:cs typeface="Times New Roman" pitchFamily="18" charset="0"/>
            </a:endParaRPr>
          </a:p>
          <a:p>
            <a:pPr algn="just" eaLnBrk="1" hangingPunct="1">
              <a:buNone/>
              <a:defRPr/>
            </a:pPr>
            <a:r>
              <a:rPr lang="es-MX" sz="2200" i="1" dirty="0" smtClean="0">
                <a:cs typeface="Times New Roman" pitchFamily="18" charset="0"/>
              </a:rPr>
              <a:t>	</a:t>
            </a:r>
            <a:r>
              <a:rPr lang="es-MX" sz="2400" i="1" dirty="0" smtClean="0">
                <a:cs typeface="Times New Roman" pitchFamily="18" charset="0"/>
              </a:rPr>
              <a:t>“El Congreso de la Unión expedirá </a:t>
            </a:r>
            <a:r>
              <a:rPr lang="es-MX" sz="2400" i="1" u="sng" dirty="0" smtClean="0">
                <a:cs typeface="Times New Roman" pitchFamily="18" charset="0"/>
              </a:rPr>
              <a:t>las leyes que regulan las Acciones Colectivas</a:t>
            </a:r>
            <a:r>
              <a:rPr lang="es-MX" sz="2400" i="1" dirty="0" smtClean="0">
                <a:cs typeface="Times New Roman" pitchFamily="18" charset="0"/>
              </a:rPr>
              <a:t>, tales leyes determinan las materias de aplicación, los procedimientos judiciales y los mecanismos de reparación de daños.  Los jueces federales conocerán de forma exclusiva sobre estos procedimientos y mecanismos”.</a:t>
            </a:r>
            <a:endParaRPr lang="es-MX" sz="2400" dirty="0" smtClean="0">
              <a:cs typeface="Times New Roman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" y="228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4000" b="1" i="1" dirty="0"/>
              <a:t>Acciones Colectivas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341438"/>
            <a:ext cx="8820472" cy="439181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MX" sz="2000" b="1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s-MX" sz="2000" b="1" dirty="0" smtClean="0">
                <a:cs typeface="Times New Roman" pitchFamily="18" charset="0"/>
              </a:rPr>
              <a:t>	1. Acción Colectiva en Sentido Estricto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	2. Acción Individual Homogénea</a:t>
            </a:r>
          </a:p>
          <a:p>
            <a:pPr algn="just" eaLnBrk="1" hangingPunct="1">
              <a:lnSpc>
                <a:spcPct val="80000"/>
              </a:lnSpc>
              <a:buNone/>
            </a:pPr>
            <a:r>
              <a:rPr lang="es-MX" sz="2000" b="1" dirty="0" smtClean="0">
                <a:cs typeface="Times New Roman" pitchFamily="18" charset="0"/>
              </a:rPr>
              <a:t>	</a:t>
            </a:r>
          </a:p>
          <a:p>
            <a:pPr algn="just" eaLnBrk="1" hangingPunct="1">
              <a:lnSpc>
                <a:spcPct val="80000"/>
              </a:lnSpc>
              <a:buNone/>
            </a:pPr>
            <a:endParaRPr lang="es-MX" sz="1000" b="1" dirty="0" smtClean="0"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None/>
            </a:pPr>
            <a:endParaRPr lang="es-MX" sz="1000" b="1" dirty="0" smtClean="0"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None/>
            </a:pPr>
            <a:endParaRPr lang="es-MX" sz="1000" b="1" dirty="0" smtClean="0"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None/>
            </a:pPr>
            <a:endParaRPr lang="es-MX" sz="1000" b="1" dirty="0" smtClean="0"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None/>
            </a:pPr>
            <a:endParaRPr lang="es-MX" sz="1000" b="1" dirty="0" smtClean="0"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None/>
            </a:pPr>
            <a:r>
              <a:rPr lang="es-MX" sz="2000" b="1" dirty="0" smtClean="0">
                <a:cs typeface="Times New Roman" pitchFamily="18" charset="0"/>
              </a:rPr>
              <a:t>	3. ACCIÓN DIFUSA 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(MEDIO AMBIENTE)</a:t>
            </a:r>
            <a:r>
              <a:rPr lang="es-MX" sz="2000" b="1" dirty="0" smtClean="0">
                <a:cs typeface="Times New Roman" pitchFamily="18" charset="0"/>
              </a:rPr>
              <a:t>: </a:t>
            </a:r>
          </a:p>
          <a:p>
            <a:pPr algn="just" eaLnBrk="1" hangingPunct="1">
              <a:lnSpc>
                <a:spcPct val="80000"/>
              </a:lnSpc>
            </a:pPr>
            <a:endParaRPr lang="es-MX" sz="1000" b="1" dirty="0" smtClean="0"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MX" sz="2000" b="1" dirty="0" smtClean="0">
                <a:cs typeface="Times New Roman" pitchFamily="18" charset="0"/>
              </a:rPr>
              <a:t>	</a:t>
            </a:r>
            <a:r>
              <a:rPr lang="es-MX" sz="2200" i="1" dirty="0" smtClean="0">
                <a:cs typeface="Times New Roman" pitchFamily="18" charset="0"/>
              </a:rPr>
              <a:t>“Es aquélla de naturaleza indivisible que se ejerce para tutelar los </a:t>
            </a:r>
            <a:r>
              <a:rPr lang="es-MX" sz="2200" i="1" u="sng" dirty="0" smtClean="0">
                <a:cs typeface="Times New Roman" pitchFamily="18" charset="0"/>
              </a:rPr>
              <a:t>derechos e intereses difusos, cuyo titular es una colectividad indeterminada</a:t>
            </a:r>
            <a:r>
              <a:rPr lang="es-MX" sz="2200" i="1" dirty="0" smtClean="0">
                <a:cs typeface="Times New Roman" pitchFamily="18" charset="0"/>
              </a:rPr>
              <a:t>, para reclamar judicialmente del demandado </a:t>
            </a:r>
            <a:r>
              <a:rPr lang="es-MX" sz="2200" i="1" u="sng" dirty="0" smtClean="0">
                <a:cs typeface="Times New Roman" pitchFamily="18" charset="0"/>
              </a:rPr>
              <a:t>la reparación del daño causado a la colectividad</a:t>
            </a:r>
            <a:r>
              <a:rPr lang="es-MX" sz="2200" i="1" dirty="0" smtClean="0">
                <a:cs typeface="Times New Roman" pitchFamily="18" charset="0"/>
              </a:rPr>
              <a:t>, ya sea restituyendo las cosas al estado que guardaren antes de la afectación, o mediante cumplimiento sustituto de acuerdo a la afectación de los derechos o intereses de la colectividad, sin que necesariamente exista vínculo jurídico alguno entre dicha colectividad y el demandado.”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" y="228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4000" b="1" i="1" dirty="0"/>
              <a:t>Acciones Colectivas</a:t>
            </a:r>
          </a:p>
        </p:txBody>
      </p:sp>
      <p:pic>
        <p:nvPicPr>
          <p:cNvPr id="4099" name="Picture 3" descr="C:\Users\jlrendon\Pictures\REYNOSA\cmimg_524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124744"/>
            <a:ext cx="3389362" cy="2250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256584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  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¿Quiénes pueden ejercer una Acción Colectiva?</a:t>
            </a:r>
          </a:p>
          <a:p>
            <a:pPr algn="just" eaLnBrk="1" hangingPunct="1">
              <a:buFont typeface="Wingdings" pitchFamily="2" charset="2"/>
              <a:buNone/>
            </a:pPr>
            <a:endParaRPr lang="es-MX" sz="1000" b="1" i="1" dirty="0" smtClean="0">
              <a:cs typeface="Times New Roman" pitchFamily="18" charset="0"/>
            </a:endParaRPr>
          </a:p>
          <a:p>
            <a:pPr algn="just" eaLnBrk="1" hangingPunct="1">
              <a:buNone/>
            </a:pPr>
            <a:r>
              <a:rPr lang="es-MX" sz="2200" i="1" dirty="0" smtClean="0">
                <a:cs typeface="Times New Roman" pitchFamily="18" charset="0"/>
              </a:rPr>
              <a:t>    - Colectividad de al menos 30 miembros</a:t>
            </a:r>
          </a:p>
          <a:p>
            <a:pPr algn="just" eaLnBrk="1" hangingPunct="1">
              <a:buNone/>
            </a:pPr>
            <a:r>
              <a:rPr lang="es-MX" sz="2200" i="1" dirty="0" smtClean="0">
                <a:cs typeface="Times New Roman" pitchFamily="18" charset="0"/>
              </a:rPr>
              <a:t>    - La PROFEPA</a:t>
            </a:r>
          </a:p>
          <a:p>
            <a:pPr algn="just" eaLnBrk="1" hangingPunct="1">
              <a:buNone/>
            </a:pPr>
            <a:r>
              <a:rPr lang="es-MX" sz="2200" i="1" dirty="0" smtClean="0">
                <a:cs typeface="Times New Roman" pitchFamily="18" charset="0"/>
              </a:rPr>
              <a:t>    - La PGR</a:t>
            </a:r>
          </a:p>
          <a:p>
            <a:pPr algn="just" eaLnBrk="1" hangingPunct="1">
              <a:buNone/>
            </a:pPr>
            <a:r>
              <a:rPr lang="es-MX" sz="2200" i="1" dirty="0" smtClean="0">
                <a:cs typeface="Times New Roman" pitchFamily="18" charset="0"/>
              </a:rPr>
              <a:t>    - Asociaciones</a:t>
            </a:r>
            <a:r>
              <a:rPr lang="en-US" sz="2200" i="1" dirty="0" smtClean="0">
                <a:cs typeface="Times New Roman" pitchFamily="18" charset="0"/>
              </a:rPr>
              <a:t> </a:t>
            </a:r>
            <a:r>
              <a:rPr lang="es-MX" sz="2200" i="1" dirty="0" smtClean="0">
                <a:cs typeface="Times New Roman" pitchFamily="18" charset="0"/>
              </a:rPr>
              <a:t>Civiles</a:t>
            </a:r>
            <a:r>
              <a:rPr lang="en-US" sz="2200" i="1" dirty="0" smtClean="0">
                <a:cs typeface="Times New Roman" pitchFamily="18" charset="0"/>
              </a:rPr>
              <a:t> </a:t>
            </a:r>
          </a:p>
          <a:p>
            <a:pPr algn="just" eaLnBrk="1" hangingPunct="1">
              <a:buNone/>
            </a:pPr>
            <a:endParaRPr lang="en-US" sz="1000" b="1" dirty="0" smtClean="0"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s-MX" sz="2200" b="1" dirty="0" smtClean="0">
                <a:cs typeface="Times New Roman" pitchFamily="18" charset="0"/>
              </a:rPr>
              <a:t>    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Prescripción: </a:t>
            </a:r>
          </a:p>
          <a:p>
            <a:pPr algn="just" eaLnBrk="1" hangingPunct="1">
              <a:buFont typeface="Wingdings" pitchFamily="2" charset="2"/>
              <a:buNone/>
            </a:pPr>
            <a:endParaRPr lang="es-MX" sz="200" b="1" dirty="0" smtClean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s-MX" sz="2200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	</a:t>
            </a:r>
            <a:r>
              <a:rPr lang="es-MX" sz="2200" dirty="0" smtClean="0">
                <a:cs typeface="Times New Roman" pitchFamily="18" charset="0"/>
              </a:rPr>
              <a:t>Hasta tres años y medio a partir de: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MX" sz="2200" dirty="0" smtClean="0">
                <a:cs typeface="Times New Roman" pitchFamily="18" charset="0"/>
              </a:rPr>
              <a:t>	</a:t>
            </a:r>
            <a:r>
              <a:rPr lang="es-MX" sz="2200" b="1" dirty="0" smtClean="0">
                <a:cs typeface="Times New Roman" pitchFamily="18" charset="0"/>
              </a:rPr>
              <a:t>a) El día en que se haya causado el daño.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MX" sz="2200" dirty="0" smtClean="0">
                <a:cs typeface="Times New Roman" pitchFamily="18" charset="0"/>
              </a:rPr>
              <a:t>                                                                            </a:t>
            </a: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(Remoción de vegetación).</a:t>
            </a:r>
          </a:p>
          <a:p>
            <a:pPr algn="just" eaLnBrk="1" hangingPunct="1">
              <a:buFont typeface="Wingdings" pitchFamily="2" charset="2"/>
              <a:buNone/>
            </a:pPr>
            <a:endParaRPr lang="es-MX" sz="200" dirty="0" smtClean="0"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s-MX" sz="2200" dirty="0" smtClean="0">
                <a:cs typeface="Times New Roman" pitchFamily="18" charset="0"/>
              </a:rPr>
              <a:t>	</a:t>
            </a:r>
            <a:r>
              <a:rPr lang="es-MX" sz="2200" b="1" dirty="0" smtClean="0">
                <a:cs typeface="Times New Roman" pitchFamily="18" charset="0"/>
              </a:rPr>
              <a:t>b) El último día en que se haya generado el daño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MX" sz="2200" dirty="0" smtClean="0">
                <a:cs typeface="Times New Roman" pitchFamily="18" charset="0"/>
              </a:rPr>
              <a:t>                                                                             </a:t>
            </a: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(Contaminación de agua y suelo).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" y="228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4000" b="1" i="1" dirty="0"/>
              <a:t>Acciones Colectivas</a:t>
            </a:r>
          </a:p>
        </p:txBody>
      </p:sp>
      <p:pic>
        <p:nvPicPr>
          <p:cNvPr id="5126" name="Picture 6" descr="C:\Users\jlrendon\Pictures\REYNOSA\ciudadanos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764704"/>
            <a:ext cx="1575164" cy="2006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7" name="Picture 7" descr="C:\Users\jlrendon\Pictures\REYNOSA\imagesCA3ND3W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348880"/>
            <a:ext cx="2664296" cy="477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9" name="Picture 9" descr="C:\Users\jlrendon\Pictures\REYNOSA\370x270pg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2636912"/>
            <a:ext cx="1258069" cy="918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30" name="Picture 10" descr="C:\Users\jlrendon\Pictures\REYNOSA\Z-profepa_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2780928"/>
            <a:ext cx="1436027" cy="11689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052513"/>
            <a:ext cx="8820472" cy="5033962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dirty="0" smtClean="0">
                <a:cs typeface="Times New Roman" pitchFamily="18" charset="0"/>
              </a:rPr>
              <a:t>Acción civil por acto ambiental ilegal.</a:t>
            </a:r>
            <a:endParaRPr lang="es-MX" sz="1000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1000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b="1" dirty="0" smtClean="0">
                <a:cs typeface="Times New Roman" pitchFamily="18" charset="0"/>
              </a:rPr>
              <a:t>PROFEPA</a:t>
            </a:r>
            <a:r>
              <a:rPr lang="es-MX" sz="2200" dirty="0" smtClean="0">
                <a:cs typeface="Times New Roman" pitchFamily="18" charset="0"/>
              </a:rPr>
              <a:t> ejercerá las acciones que procedan, ante las Autoridades competentes, cuando conozca de: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1000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es-MX" sz="2200" b="1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Actos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es-MX" sz="2200" dirty="0" smtClean="0">
                <a:cs typeface="Times New Roman" pitchFamily="18" charset="0"/>
              </a:rPr>
              <a:t>(Autorizaciones y concesiones)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b="1" dirty="0" smtClean="0">
                <a:cs typeface="Times New Roman" pitchFamily="18" charset="0"/>
              </a:rPr>
              <a:t> </a:t>
            </a:r>
            <a:r>
              <a:rPr lang="es-MX" sz="2200" b="1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Hechos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es-MX" sz="2200" dirty="0" smtClean="0">
                <a:cs typeface="Times New Roman" pitchFamily="18" charset="0"/>
              </a:rPr>
              <a:t>(Actividades)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b="1" dirty="0" smtClean="0">
                <a:cs typeface="Times New Roman" pitchFamily="18" charset="0"/>
              </a:rPr>
              <a:t> </a:t>
            </a:r>
            <a:r>
              <a:rPr lang="es-MX" sz="2200" b="1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Omisiones </a:t>
            </a:r>
            <a:r>
              <a:rPr lang="es-MX" sz="2200" dirty="0" smtClean="0">
                <a:cs typeface="Times New Roman" pitchFamily="18" charset="0"/>
              </a:rPr>
              <a:t>(Falta de implementación de medidas)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1000" b="1" u="sng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dirty="0" smtClean="0">
                <a:cs typeface="Times New Roman" pitchFamily="18" charset="0"/>
              </a:rPr>
              <a:t>- Que violen la legislación ambiental federal;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dirty="0" smtClean="0">
                <a:cs typeface="Times New Roman" pitchFamily="18" charset="0"/>
              </a:rPr>
              <a:t>- Que vulneren derechos e intereses de una colectividad;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dirty="0" smtClean="0">
                <a:cs typeface="Times New Roman" pitchFamily="18" charset="0"/>
              </a:rPr>
              <a:t>- Que violenten la legislación ambiental de los Estados. 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" y="228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4000" b="1" i="1" dirty="0"/>
              <a:t>Acciones Colectivas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052513"/>
            <a:ext cx="8496944" cy="5033962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Amigos de la Corte (Presión Política)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2400" b="1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400" dirty="0" smtClean="0">
                <a:cs typeface="Times New Roman" pitchFamily="18" charset="0"/>
              </a:rPr>
              <a:t>El Juez deberá recibir todas aquellas manifestaciones o documentos, escritos u orales, de terceros ajenos al procedimiento que acudan ante él en calidad de </a:t>
            </a:r>
            <a:r>
              <a:rPr lang="es-MX" sz="2400" b="1" dirty="0" err="1" smtClean="0">
                <a:cs typeface="Times New Roman" pitchFamily="18" charset="0"/>
              </a:rPr>
              <a:t>amicus</a:t>
            </a:r>
            <a:r>
              <a:rPr lang="es-MX" sz="2400" b="1" dirty="0" smtClean="0">
                <a:cs typeface="Times New Roman" pitchFamily="18" charset="0"/>
              </a:rPr>
              <a:t> </a:t>
            </a:r>
            <a:r>
              <a:rPr lang="es-MX" sz="2400" b="1" dirty="0" err="1" smtClean="0">
                <a:cs typeface="Times New Roman" pitchFamily="18" charset="0"/>
              </a:rPr>
              <a:t>curiae</a:t>
            </a:r>
            <a:r>
              <a:rPr lang="es-MX" sz="2400" dirty="0" smtClean="0">
                <a:cs typeface="Times New Roman" pitchFamily="18" charset="0"/>
              </a:rPr>
              <a:t> o cualquier otra, siempre que sean relevantes para resolver el asunto controvertido y que los terceros no se encuentren en conflicto de interés respecto de las partes.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" y="228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4000" b="1" i="1" dirty="0"/>
              <a:t>Acciones Colectivas</a:t>
            </a:r>
          </a:p>
        </p:txBody>
      </p:sp>
      <p:pic>
        <p:nvPicPr>
          <p:cNvPr id="10242" name="Picture 2" descr="C:\Users\jlrendon\Pictures\REYNOSA\objection_crop380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7657" y="4221088"/>
            <a:ext cx="3096343" cy="20359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" y="228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4000" b="1" i="1" dirty="0"/>
              <a:t>Acciones Colectivas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95536" y="1052513"/>
            <a:ext cx="8135689" cy="5033962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Efectos de la Sentencia</a:t>
            </a:r>
            <a:endParaRPr lang="es-MX" sz="2400" dirty="0" smtClean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1000" b="1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400" b="1" u="sng" dirty="0" smtClean="0">
                <a:cs typeface="Times New Roman" pitchFamily="18" charset="0"/>
              </a:rPr>
              <a:t>Restitución.-</a:t>
            </a:r>
            <a:r>
              <a:rPr lang="es-MX" sz="2400" dirty="0" smtClean="0">
                <a:cs typeface="Times New Roman" pitchFamily="18" charset="0"/>
              </a:rPr>
              <a:t>  En acciones difusas el Juez sólo podrá condenar al demandado a la reparación del daño causado a la colectividad, consistente en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restitución de las cosas al estado que guardaren antes de la afectación</a:t>
            </a:r>
            <a:r>
              <a:rPr lang="es-MX" sz="2400" dirty="0" smtClean="0">
                <a:cs typeface="Times New Roman" pitchFamily="18" charset="0"/>
              </a:rPr>
              <a:t>, si esto fuere posible.  Esta restitución podrá consistir en la realización de una o más acciones o abstenerse de realizarlas.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1000" b="1" u="sng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400" b="1" u="sng" dirty="0" smtClean="0">
                <a:cs typeface="Times New Roman" pitchFamily="18" charset="0"/>
              </a:rPr>
              <a:t>Indemnización.-</a:t>
            </a:r>
            <a:r>
              <a:rPr lang="es-MX" sz="2400" dirty="0" smtClean="0">
                <a:cs typeface="Times New Roman" pitchFamily="18" charset="0"/>
              </a:rPr>
              <a:t>  Si no fuere posible lo anterior, el Juez condenará al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cumplimiento sustituto</a:t>
            </a:r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es-MX" sz="2400" dirty="0" smtClean="0">
                <a:cs typeface="Times New Roman" pitchFamily="18" charset="0"/>
              </a:rPr>
              <a:t>de acuerdo a la afectación de los derechos o intereses de la colectividad.  En su caso, la cantidad resultante se destinará a un Fondo.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980728"/>
            <a:ext cx="9144000" cy="1368152"/>
          </a:xfrm>
        </p:spPr>
        <p:txBody>
          <a:bodyPr>
            <a:normAutofit/>
          </a:bodyPr>
          <a:lstStyle/>
          <a:p>
            <a:r>
              <a:rPr lang="es-MX" sz="4000" b="1" i="1" dirty="0" smtClean="0"/>
              <a:t>Proyecto de Ley Federal de Responsabilidad Ambiental </a:t>
            </a:r>
            <a:endParaRPr lang="es-MX" sz="4000" b="1" i="1" dirty="0"/>
          </a:p>
        </p:txBody>
      </p:sp>
      <p:pic>
        <p:nvPicPr>
          <p:cNvPr id="6150" name="Picture 6" descr="C:\Users\jlrendon\Pictures\REYNOSA\article-new_ehow_images_a08_1b_7i_corporate-social-responsibility-risks-800x8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636912"/>
            <a:ext cx="4104456" cy="3283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51" name="Picture 7" descr="C:\Users\jlrendon\Pictures\REYNOSA\ciudadanos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356992"/>
            <a:ext cx="2304256" cy="1884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2" name="Picture 8" descr="C:\Users\jlrendon\Pictures\REYNOSA\cour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3212976"/>
            <a:ext cx="2812813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 txBox="1">
            <a:spLocks noChangeArrowheads="1"/>
          </p:cNvSpPr>
          <p:nvPr/>
        </p:nvSpPr>
        <p:spPr bwMode="auto">
          <a:xfrm>
            <a:off x="0" y="1"/>
            <a:ext cx="9144000" cy="1052735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r>
              <a:rPr lang="es-MX" sz="3000" b="1" i="1" kern="0" dirty="0" smtClean="0">
                <a:ea typeface="+mj-ea"/>
                <a:cs typeface="+mj-cs"/>
              </a:rPr>
              <a:t>¿Qué es la Responsabilidad?</a:t>
            </a:r>
            <a:endParaRPr lang="es-MX" sz="2400" b="1" i="1" kern="0" dirty="0"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1520" y="476672"/>
            <a:ext cx="8585522" cy="432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 eaLnBrk="1" hangingPunct="1">
              <a:spcBef>
                <a:spcPct val="35000"/>
              </a:spcBef>
              <a:buClr>
                <a:schemeClr val="tx1"/>
              </a:buClr>
              <a:buSzPct val="80000"/>
            </a:pPr>
            <a:endParaRPr lang="es-MX" sz="2200" dirty="0" smtClean="0"/>
          </a:p>
          <a:p>
            <a:pPr marL="457200" indent="-457200" algn="just" eaLnBrk="1" hangingPunct="1">
              <a:spcBef>
                <a:spcPct val="35000"/>
              </a:spcBef>
              <a:buClr>
                <a:schemeClr val="tx1"/>
              </a:buClr>
              <a:buSzPct val="80000"/>
            </a:pPr>
            <a:endParaRPr lang="es-MX" sz="2200" dirty="0" smtClean="0"/>
          </a:p>
          <a:p>
            <a:pPr marL="457200" indent="-457200" algn="just" eaLnBrk="1" hangingPunct="1">
              <a:spcBef>
                <a:spcPct val="35000"/>
              </a:spcBef>
              <a:buClr>
                <a:schemeClr val="tx1"/>
              </a:buClr>
              <a:buSzPct val="80000"/>
              <a:buFont typeface="+mj-lt"/>
              <a:buAutoNum type="arabicPeriod"/>
            </a:pPr>
            <a:r>
              <a:rPr lang="es-MX" sz="3000" b="1" u="sng" smtClean="0">
                <a:solidFill>
                  <a:schemeClr val="accent3">
                    <a:lumMod val="50000"/>
                  </a:schemeClr>
                </a:solidFill>
              </a:rPr>
              <a:t>En lo general</a:t>
            </a:r>
            <a:r>
              <a:rPr lang="es-MX" sz="3000" b="1" u="sng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es-MX" sz="3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MX" sz="3000" i="1" dirty="0" smtClean="0"/>
              <a:t>Capacidad existente en todo sujeto para conocer, reconocer y aceptar las consecuencias de un hecho que se realiza libremente.  </a:t>
            </a:r>
          </a:p>
          <a:p>
            <a:pPr marL="514350" indent="-514350" algn="just" eaLnBrk="1" hangingPunct="1">
              <a:spcBef>
                <a:spcPct val="35000"/>
              </a:spcBef>
              <a:buClr>
                <a:schemeClr val="tx1"/>
              </a:buClr>
              <a:buSzPct val="80000"/>
              <a:buFont typeface="+mj-lt"/>
              <a:buAutoNum type="arabicPeriod"/>
            </a:pPr>
            <a:endParaRPr lang="es-MX" sz="3000" dirty="0" smtClean="0"/>
          </a:p>
          <a:p>
            <a:pPr marL="514350" indent="-514350" algn="just">
              <a:spcBef>
                <a:spcPct val="35000"/>
              </a:spcBef>
              <a:buClr>
                <a:schemeClr val="tx1"/>
              </a:buClr>
              <a:buSzPct val="80000"/>
              <a:buFont typeface="+mj-lt"/>
              <a:buAutoNum type="arabicPeriod"/>
            </a:pPr>
            <a:r>
              <a:rPr lang="es-MX" sz="3000" b="1" u="sng" dirty="0" smtClean="0">
                <a:solidFill>
                  <a:schemeClr val="accent3">
                    <a:lumMod val="50000"/>
                  </a:schemeClr>
                </a:solidFill>
              </a:rPr>
              <a:t>En lo particular.</a:t>
            </a:r>
            <a:r>
              <a:rPr lang="es-MX" sz="3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MX" sz="3000" i="1" dirty="0" smtClean="0"/>
              <a:t>Cargo u obligación que resulta del posible error, omisión, falta o delito.</a:t>
            </a:r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  <a:buFont typeface="Arial" charset="0"/>
              <a:buChar char="•"/>
            </a:pPr>
            <a:endParaRPr lang="es-MX" sz="2200" dirty="0"/>
          </a:p>
          <a:p>
            <a:pPr algn="just" eaLnBrk="1" hangingPunct="1"/>
            <a:endParaRPr lang="es-MX" sz="2000" i="1" dirty="0">
              <a:cs typeface="Times New Roman" pitchFamily="18" charset="0"/>
            </a:endParaRPr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</a:pPr>
            <a:endParaRPr lang="es-MX" sz="2200" dirty="0"/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endParaRPr lang="es-MX" sz="2200" dirty="0">
              <a:latin typeface="Times New Roman" pitchFamily="18" charset="0"/>
            </a:endParaRPr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endParaRPr lang="es-MX" sz="2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268413"/>
            <a:ext cx="8568952" cy="5184775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Artículo 1.-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es-MX" sz="2200" dirty="0" smtClean="0">
                <a:cs typeface="Times New Roman" pitchFamily="18" charset="0"/>
              </a:rPr>
              <a:t>La presente Ley regula la responsabilidad ambiental que </a:t>
            </a:r>
            <a:r>
              <a:rPr lang="es-MX" sz="2200" u="sng" dirty="0" smtClean="0">
                <a:cs typeface="Times New Roman" pitchFamily="18" charset="0"/>
              </a:rPr>
              <a:t>nace de los </a:t>
            </a:r>
            <a:r>
              <a:rPr lang="es-MX" sz="2200" b="1" u="sng" dirty="0" smtClean="0">
                <a:cs typeface="Times New Roman" pitchFamily="18" charset="0"/>
              </a:rPr>
              <a:t>(i) </a:t>
            </a:r>
            <a:r>
              <a:rPr lang="es-MX" sz="2200" u="sng" dirty="0" smtClean="0">
                <a:cs typeface="Times New Roman" pitchFamily="18" charset="0"/>
              </a:rPr>
              <a:t>Daños ocasionados al ambiente, </a:t>
            </a:r>
            <a:r>
              <a:rPr lang="es-MX" sz="2200" dirty="0" smtClean="0">
                <a:cs typeface="Times New Roman" pitchFamily="18" charset="0"/>
              </a:rPr>
              <a:t>así </a:t>
            </a:r>
            <a:r>
              <a:rPr lang="es-MX" sz="2200" u="sng" dirty="0" smtClean="0">
                <a:cs typeface="Times New Roman" pitchFamily="18" charset="0"/>
              </a:rPr>
              <a:t>como </a:t>
            </a:r>
            <a:r>
              <a:rPr lang="es-MX" sz="2200" b="1" u="sng" dirty="0" smtClean="0">
                <a:cs typeface="Times New Roman" pitchFamily="18" charset="0"/>
              </a:rPr>
              <a:t>(</a:t>
            </a:r>
            <a:r>
              <a:rPr lang="es-MX" sz="2200" b="1" u="sng" dirty="0" err="1" smtClean="0">
                <a:cs typeface="Times New Roman" pitchFamily="18" charset="0"/>
              </a:rPr>
              <a:t>ii</a:t>
            </a:r>
            <a:r>
              <a:rPr lang="es-MX" sz="2200" b="1" u="sng" dirty="0" smtClean="0">
                <a:cs typeface="Times New Roman" pitchFamily="18" charset="0"/>
              </a:rPr>
              <a:t>) </a:t>
            </a:r>
            <a:r>
              <a:rPr lang="es-MX" sz="2200" u="sng" dirty="0" smtClean="0">
                <a:cs typeface="Times New Roman" pitchFamily="18" charset="0"/>
              </a:rPr>
              <a:t>la reparación o compensación</a:t>
            </a:r>
            <a:r>
              <a:rPr lang="es-MX" sz="2200" dirty="0" smtClean="0">
                <a:cs typeface="Times New Roman" pitchFamily="18" charset="0"/>
              </a:rPr>
              <a:t> de dichos Daños cuando sea exigible </a:t>
            </a:r>
            <a:r>
              <a:rPr lang="es-MX" sz="2200" b="1" dirty="0" smtClean="0">
                <a:cs typeface="Times New Roman" pitchFamily="18" charset="0"/>
              </a:rPr>
              <a:t>(</a:t>
            </a:r>
            <a:r>
              <a:rPr lang="es-MX" sz="2200" b="1" dirty="0" err="1" smtClean="0">
                <a:cs typeface="Times New Roman" pitchFamily="18" charset="0"/>
              </a:rPr>
              <a:t>iii</a:t>
            </a:r>
            <a:r>
              <a:rPr lang="es-MX" sz="2200" b="1" dirty="0" smtClean="0">
                <a:cs typeface="Times New Roman" pitchFamily="18" charset="0"/>
              </a:rPr>
              <a:t>) </a:t>
            </a:r>
            <a:r>
              <a:rPr lang="es-MX" sz="2200" dirty="0" smtClean="0">
                <a:cs typeface="Times New Roman" pitchFamily="18" charset="0"/>
              </a:rPr>
              <a:t>a través de los procesos judiciales federales previstos por el Artículo 17 constitucional, </a:t>
            </a:r>
            <a:r>
              <a:rPr lang="es-MX" sz="2200" b="1" dirty="0" smtClean="0">
                <a:cs typeface="Times New Roman" pitchFamily="18" charset="0"/>
              </a:rPr>
              <a:t>(</a:t>
            </a:r>
            <a:r>
              <a:rPr lang="es-MX" sz="2200" b="1" dirty="0" err="1" smtClean="0">
                <a:cs typeface="Times New Roman" pitchFamily="18" charset="0"/>
              </a:rPr>
              <a:t>iv</a:t>
            </a:r>
            <a:r>
              <a:rPr lang="es-MX" sz="2200" b="1" dirty="0" smtClean="0">
                <a:cs typeface="Times New Roman" pitchFamily="18" charset="0"/>
              </a:rPr>
              <a:t>) </a:t>
            </a:r>
            <a:r>
              <a:rPr lang="es-MX" sz="2200" dirty="0" smtClean="0">
                <a:cs typeface="Times New Roman" pitchFamily="18" charset="0"/>
              </a:rPr>
              <a:t>los Mecanismos Alternativos de solución de controversias, </a:t>
            </a:r>
            <a:r>
              <a:rPr lang="es-MX" sz="2200" b="1" dirty="0" smtClean="0">
                <a:cs typeface="Times New Roman" pitchFamily="18" charset="0"/>
              </a:rPr>
              <a:t>(v) </a:t>
            </a:r>
            <a:r>
              <a:rPr lang="es-MX" sz="2200" dirty="0" smtClean="0">
                <a:cs typeface="Times New Roman" pitchFamily="18" charset="0"/>
              </a:rPr>
              <a:t>los procedimientos administrativos y </a:t>
            </a:r>
            <a:r>
              <a:rPr lang="es-MX" sz="2200" b="1" dirty="0" smtClean="0">
                <a:cs typeface="Times New Roman" pitchFamily="18" charset="0"/>
              </a:rPr>
              <a:t>(vi) </a:t>
            </a:r>
            <a:r>
              <a:rPr lang="es-MX" sz="2200" dirty="0" smtClean="0">
                <a:cs typeface="Times New Roman" pitchFamily="18" charset="0"/>
              </a:rPr>
              <a:t>aquellos que correspondan a la comisión de delitos contra el ambiente y la gestión ambiental.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1000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u="sng" dirty="0" smtClean="0">
                <a:cs typeface="Times New Roman" pitchFamily="18" charset="0"/>
              </a:rPr>
              <a:t>Los preceptos de este ordenamiento son de orden público e interés social</a:t>
            </a:r>
            <a:r>
              <a:rPr lang="es-MX" sz="2200" dirty="0" smtClean="0">
                <a:cs typeface="Times New Roman" pitchFamily="18" charset="0"/>
              </a:rPr>
              <a:t> y tienen por </a:t>
            </a:r>
            <a:r>
              <a:rPr lang="es-MX" sz="2200" b="1" dirty="0" smtClean="0">
                <a:cs typeface="Times New Roman" pitchFamily="18" charset="0"/>
              </a:rPr>
              <a:t>objeto</a:t>
            </a:r>
            <a:r>
              <a:rPr lang="es-MX" sz="2200" dirty="0" smtClean="0">
                <a:cs typeface="Times New Roman" pitchFamily="18" charset="0"/>
              </a:rPr>
              <a:t> la protección, la preservación y restauración del ambiente y el equilibrio ecológico, para garantizar el derecho a un medio ambiente adecuado para el desarrollo, salud y bienestar de la persona humana.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" y="1"/>
            <a:ext cx="9144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100" b="1" i="1" dirty="0"/>
              <a:t>Proyecto de </a:t>
            </a:r>
            <a:r>
              <a:rPr lang="es-MX" sz="3100" b="1" i="1" dirty="0" smtClean="0"/>
              <a:t>Ley </a:t>
            </a:r>
            <a:r>
              <a:rPr lang="es-MX" sz="3100" b="1" i="1" dirty="0"/>
              <a:t>Federal de Responsabilidad Ambiental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052513"/>
            <a:ext cx="8496944" cy="5033962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endParaRPr lang="es-MX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2200" u="sng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b="1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El régimen de responsabilidad ambiental reconoce que el Daño ocasionado al ambiente es independiente del daño patrimonial sufrido por los propietarios de los elementos y recursos naturales.</a:t>
            </a:r>
            <a:endParaRPr lang="es-MX" sz="2200" b="1" dirty="0" smtClean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2200" u="sng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dirty="0" smtClean="0">
                <a:cs typeface="Times New Roman" pitchFamily="18" charset="0"/>
              </a:rPr>
              <a:t>El proceso judicial se dirigirá a determinar la responsabilidad ambiental, sin menoscabo de los procesos para determinar otras formas de responsabilidad que procedan en términos patrimoniales, administrativos o penales.</a:t>
            </a:r>
            <a:r>
              <a:rPr lang="es-MX" sz="2200" u="sng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100" b="1" i="1" dirty="0"/>
              <a:t>Proyecto de </a:t>
            </a:r>
            <a:r>
              <a:rPr lang="es-MX" sz="3100" b="1" i="1" dirty="0" smtClean="0"/>
              <a:t>Ley </a:t>
            </a:r>
            <a:r>
              <a:rPr lang="es-MX" sz="3100" b="1" i="1" dirty="0"/>
              <a:t>Federal de Responsabilidad Ambiental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2" cy="3816647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Definición de Daño Ambiental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1000" b="1" dirty="0" smtClean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Daño al ambiente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: </a:t>
            </a:r>
            <a:r>
              <a:rPr lang="es-MX" sz="2200" dirty="0" smtClean="0">
                <a:cs typeface="Times New Roman" pitchFamily="18" charset="0"/>
              </a:rPr>
              <a:t>Pérdida, cambio, deterioro, menoscabo, afectación o modificación adversos y mensurables de los hábitat, de los ecosistemas, de los elementos y recursos naturales, de sus condiciones químicas, físicas o biológicas, de las relaciones de interacción que se dan entre éstos, así como de los Servicios Ambientales que proporcionan (Artículo 2°).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1000" u="sng" dirty="0" smtClean="0"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s-MX" sz="2400" kern="0" dirty="0" smtClean="0"/>
              <a:t>¿</a:t>
            </a:r>
            <a:r>
              <a:rPr lang="es-MX" sz="2200" dirty="0" smtClean="0">
                <a:cs typeface="Times New Roman" pitchFamily="18" charset="0"/>
              </a:rPr>
              <a:t>Cual es la excepción para que no se considere que existe </a:t>
            </a: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Daño Ambiental</a:t>
            </a:r>
            <a:r>
              <a:rPr lang="es-MX" sz="2200" dirty="0" smtClean="0">
                <a:cs typeface="Times New Roman" pitchFamily="18" charset="0"/>
              </a:rPr>
              <a:t>?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1"/>
            <a:ext cx="9144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100" b="1" i="1" dirty="0"/>
              <a:t>Proyecto de </a:t>
            </a:r>
            <a:r>
              <a:rPr lang="es-MX" sz="3100" b="1" i="1" dirty="0" smtClean="0"/>
              <a:t>Ley </a:t>
            </a:r>
            <a:r>
              <a:rPr lang="es-MX" sz="3100" b="1" i="1" dirty="0"/>
              <a:t>Federal de Responsabilidad Ambiental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412875"/>
            <a:ext cx="8568952" cy="4673600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es-MX" sz="2200" b="1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No se considera</a:t>
            </a:r>
            <a:r>
              <a:rPr lang="es-MX" sz="2200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que existe daño al ambiente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cuando los menoscabos, pérdidas, afectaciones, modificaciones o deterioros no sean adversos en virtud de: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es-MX" sz="1000" dirty="0" smtClean="0">
              <a:cs typeface="Times New Roman" pitchFamily="18" charset="0"/>
            </a:endParaRPr>
          </a:p>
          <a:p>
            <a:pPr marL="365125" indent="-365125" algn="just" eaLnBrk="1" hangingPunct="1">
              <a:buFont typeface="Wingdings" pitchFamily="2" charset="2"/>
              <a:buAutoNum type="romanUcPeriod"/>
              <a:defRPr/>
            </a:pPr>
            <a:r>
              <a:rPr lang="es-MX" sz="2200" dirty="0" smtClean="0">
                <a:cs typeface="Times New Roman" pitchFamily="18" charset="0"/>
              </a:rPr>
              <a:t> </a:t>
            </a:r>
            <a:r>
              <a:rPr lang="es-MX" sz="2200" u="sng" dirty="0" smtClean="0">
                <a:cs typeface="Times New Roman" pitchFamily="18" charset="0"/>
              </a:rPr>
              <a:t>Haber sido expresamente manifestados</a:t>
            </a:r>
            <a:r>
              <a:rPr lang="es-MX" sz="2200" dirty="0" smtClean="0">
                <a:cs typeface="Times New Roman" pitchFamily="18" charset="0"/>
              </a:rPr>
              <a:t> por el responsable y explícitamente identificados, delimitados en su alcance, evaluados, mitigados, compensados y autorizados por la Secretaría, previamente a la realización de la conducta que los origina, </a:t>
            </a:r>
            <a:r>
              <a:rPr lang="es-MX" sz="2200" u="sng" dirty="0" smtClean="0">
                <a:cs typeface="Times New Roman" pitchFamily="18" charset="0"/>
              </a:rPr>
              <a:t>mediante la evaluación del impacto ambiental</a:t>
            </a:r>
            <a:r>
              <a:rPr lang="es-MX" sz="2200" dirty="0" smtClean="0">
                <a:cs typeface="Times New Roman" pitchFamily="18" charset="0"/>
              </a:rPr>
              <a:t> o su </a:t>
            </a:r>
            <a:r>
              <a:rPr lang="es-MX" sz="2200" u="sng" dirty="0" smtClean="0">
                <a:cs typeface="Times New Roman" pitchFamily="18" charset="0"/>
              </a:rPr>
              <a:t>informe preventivo</a:t>
            </a:r>
            <a:r>
              <a:rPr lang="es-MX" sz="2200" dirty="0" smtClean="0">
                <a:cs typeface="Times New Roman" pitchFamily="18" charset="0"/>
              </a:rPr>
              <a:t>, la </a:t>
            </a:r>
            <a:r>
              <a:rPr lang="es-MX" sz="2200" u="sng" dirty="0" smtClean="0">
                <a:cs typeface="Times New Roman" pitchFamily="18" charset="0"/>
              </a:rPr>
              <a:t>autorización de cambio de uso de suelo forestal</a:t>
            </a:r>
            <a:r>
              <a:rPr lang="es-MX" sz="2200" dirty="0" smtClean="0">
                <a:cs typeface="Times New Roman" pitchFamily="18" charset="0"/>
              </a:rPr>
              <a:t> o algún otro tipo de autorización análoga expedida por la Secretaría; o de que,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1"/>
            <a:ext cx="9144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100" b="1" i="1" dirty="0"/>
              <a:t>Proyecto de </a:t>
            </a:r>
            <a:r>
              <a:rPr lang="es-MX" sz="3100" b="1" i="1" dirty="0" smtClean="0"/>
              <a:t>Ley </a:t>
            </a:r>
            <a:r>
              <a:rPr lang="es-MX" sz="3100" b="1" i="1" dirty="0"/>
              <a:t>Federal de Responsabilidad Ambiental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1412875"/>
            <a:ext cx="8568952" cy="4673600"/>
          </a:xfrm>
        </p:spPr>
        <p:txBody>
          <a:bodyPr>
            <a:normAutofit/>
          </a:bodyPr>
          <a:lstStyle/>
          <a:p>
            <a:pPr marL="365125" indent="-365125" algn="just" eaLnBrk="1" hangingPunct="1">
              <a:buFont typeface="+mj-lt"/>
              <a:buAutoNum type="romanUcPeriod" startAt="2"/>
              <a:defRPr/>
            </a:pPr>
            <a:endParaRPr lang="es-MX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65125" indent="-365125" algn="just" eaLnBrk="1" hangingPunct="1">
              <a:buFont typeface="+mj-lt"/>
              <a:buAutoNum type="romanUcPeriod" startAt="2"/>
              <a:defRPr/>
            </a:pP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No rebasen los límites previstos por las disposiciones que en su caso prevean las Leyes ambientales o las normas oficiales mexicanas.</a:t>
            </a:r>
          </a:p>
          <a:p>
            <a:pPr marL="0" indent="0" algn="just" eaLnBrk="1" hangingPunct="1">
              <a:buFont typeface="Wingdings" pitchFamily="2" charset="2"/>
              <a:buAutoNum type="romanUcPeriod" startAt="2"/>
              <a:defRPr/>
            </a:pPr>
            <a:endParaRPr lang="es-MX" sz="2200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es-MX" sz="2200" dirty="0" smtClean="0">
                <a:cs typeface="Times New Roman" pitchFamily="18" charset="0"/>
              </a:rPr>
              <a:t>La excepción prevista por la fracción primera </a:t>
            </a:r>
            <a:r>
              <a:rPr lang="es-MX" sz="2200" b="1" dirty="0" smtClean="0">
                <a:cs typeface="Times New Roman" pitchFamily="18" charset="0"/>
              </a:rPr>
              <a:t>no operará</a:t>
            </a:r>
            <a:r>
              <a:rPr lang="es-MX" sz="2200" dirty="0" smtClean="0">
                <a:cs typeface="Times New Roman" pitchFamily="18" charset="0"/>
              </a:rPr>
              <a:t> cuando se incumplan los términos o condiciones de la autorización expedida por la autoridad. (Artículo 6°)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1"/>
            <a:ext cx="9144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100" b="1" i="1" dirty="0"/>
              <a:t>Proyecto de </a:t>
            </a:r>
            <a:r>
              <a:rPr lang="es-MX" sz="3100" b="1" i="1" dirty="0" smtClean="0"/>
              <a:t>Ley </a:t>
            </a:r>
            <a:r>
              <a:rPr lang="es-MX" sz="3100" b="1" i="1" dirty="0"/>
              <a:t>Federal de Responsabilidad Ambiental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412875"/>
            <a:ext cx="8496944" cy="4673600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Toda persona física o moral que con su acción u omisión ocasione directa o indirectamente un Daño al ambiente, </a:t>
            </a: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será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(i) responsable y estará obligada a la </a:t>
            </a: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reparación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de los Daños, </a:t>
            </a:r>
            <a:r>
              <a:rPr lang="es-MX" sz="2200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o bien, cuando la reparación no sea posible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a la </a:t>
            </a: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compensación ambiental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que proceda, en los términos de la presente Ley.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2200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dirty="0" smtClean="0">
                <a:cs typeface="Times New Roman" pitchFamily="18" charset="0"/>
              </a:rPr>
              <a:t>De la misma forma estará obligada (</a:t>
            </a:r>
            <a:r>
              <a:rPr lang="es-MX" sz="2200" dirty="0" err="1" smtClean="0">
                <a:cs typeface="Times New Roman" pitchFamily="18" charset="0"/>
              </a:rPr>
              <a:t>ii</a:t>
            </a:r>
            <a:r>
              <a:rPr lang="es-MX" sz="2200" dirty="0" smtClean="0">
                <a:cs typeface="Times New Roman" pitchFamily="18" charset="0"/>
              </a:rPr>
              <a:t>) a realizar las acciones necesarias para evitar que se incremente el Daño ocasionado al ambiente.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es-MX" sz="2200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Independientemente de la (</a:t>
            </a:r>
            <a:r>
              <a:rPr lang="es-MX" sz="2200" dirty="0" err="1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iii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) sanción económica que proceda. (Artículo 10)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1"/>
            <a:ext cx="9144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100" b="1" i="1" dirty="0"/>
              <a:t>Proyecto de </a:t>
            </a:r>
            <a:r>
              <a:rPr lang="es-MX" sz="3100" b="1" i="1" dirty="0" smtClean="0"/>
              <a:t>Ley </a:t>
            </a:r>
            <a:r>
              <a:rPr lang="es-MX" sz="3100" b="1" i="1" dirty="0"/>
              <a:t>Federal de Responsabilidad Ambiental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4961731"/>
          </a:xfrm>
        </p:spPr>
        <p:txBody>
          <a:bodyPr/>
          <a:lstStyle/>
          <a:p>
            <a:pPr algn="just" eaLnBrk="1" hangingPunct="1"/>
            <a:r>
              <a:rPr lang="es-MX" sz="2200" dirty="0" smtClean="0">
                <a:cs typeface="Times New Roman" pitchFamily="18" charset="0"/>
              </a:rPr>
              <a:t>Las personas morales serán responsables de los daños al ambiente, a la salud, de las afectaciones a la integridad de las personas, ocasionados por sus </a:t>
            </a:r>
            <a:r>
              <a:rPr lang="es-MX" sz="2200" b="1" u="sng" dirty="0" smtClean="0">
                <a:cs typeface="Times New Roman" pitchFamily="18" charset="0"/>
              </a:rPr>
              <a:t>representantes</a:t>
            </a:r>
            <a:r>
              <a:rPr lang="es-MX" sz="2200" dirty="0" smtClean="0">
                <a:cs typeface="Times New Roman" pitchFamily="18" charset="0"/>
              </a:rPr>
              <a:t>, </a:t>
            </a:r>
            <a:r>
              <a:rPr lang="es-MX" sz="2200" b="1" u="sng" dirty="0" smtClean="0">
                <a:cs typeface="Times New Roman" pitchFamily="18" charset="0"/>
              </a:rPr>
              <a:t>administradores</a:t>
            </a:r>
            <a:r>
              <a:rPr lang="es-MX" sz="2200" dirty="0" smtClean="0">
                <a:cs typeface="Times New Roman" pitchFamily="18" charset="0"/>
              </a:rPr>
              <a:t>, </a:t>
            </a:r>
            <a:r>
              <a:rPr lang="es-MX" sz="2200" b="1" u="sng" dirty="0" smtClean="0">
                <a:cs typeface="Times New Roman" pitchFamily="18" charset="0"/>
              </a:rPr>
              <a:t>socios</a:t>
            </a:r>
            <a:r>
              <a:rPr lang="es-MX" sz="2200" dirty="0" smtClean="0">
                <a:cs typeface="Times New Roman" pitchFamily="18" charset="0"/>
              </a:rPr>
              <a:t>, </a:t>
            </a:r>
            <a:r>
              <a:rPr lang="es-MX" sz="2200" b="1" u="sng" dirty="0" smtClean="0">
                <a:cs typeface="Times New Roman" pitchFamily="18" charset="0"/>
              </a:rPr>
              <a:t>gerentes</a:t>
            </a:r>
            <a:r>
              <a:rPr lang="es-MX" sz="2200" dirty="0" smtClean="0">
                <a:cs typeface="Times New Roman" pitchFamily="18" charset="0"/>
              </a:rPr>
              <a:t>, </a:t>
            </a:r>
            <a:r>
              <a:rPr lang="es-MX" sz="2200" b="1" u="sng" dirty="0" smtClean="0">
                <a:cs typeface="Times New Roman" pitchFamily="18" charset="0"/>
              </a:rPr>
              <a:t>directores</a:t>
            </a:r>
            <a:r>
              <a:rPr lang="es-MX" sz="2200" dirty="0" smtClean="0">
                <a:cs typeface="Times New Roman" pitchFamily="18" charset="0"/>
              </a:rPr>
              <a:t> o </a:t>
            </a:r>
            <a:r>
              <a:rPr lang="es-MX" sz="2200" b="1" u="sng" dirty="0" smtClean="0">
                <a:cs typeface="Times New Roman" pitchFamily="18" charset="0"/>
              </a:rPr>
              <a:t>empleados</a:t>
            </a:r>
            <a:r>
              <a:rPr lang="es-MX" sz="2200" dirty="0" smtClean="0">
                <a:cs typeface="Times New Roman" pitchFamily="18" charset="0"/>
              </a:rPr>
              <a:t>, cuando (i) sean omisos o actúen en el ejercicio de sus funciones, en representación o bajo el amparo de la persona moral, o bien, (</a:t>
            </a:r>
            <a:r>
              <a:rPr lang="es-MX" sz="2200" dirty="0" err="1" smtClean="0">
                <a:cs typeface="Times New Roman" pitchFamily="18" charset="0"/>
              </a:rPr>
              <a:t>ii</a:t>
            </a:r>
            <a:r>
              <a:rPr lang="es-MX" sz="2200" dirty="0" smtClean="0">
                <a:cs typeface="Times New Roman" pitchFamily="18" charset="0"/>
              </a:rPr>
              <a:t>) cuando ordenen o consientan la realización de las conductas dañosas.</a:t>
            </a:r>
          </a:p>
          <a:p>
            <a:pPr algn="just" eaLnBrk="1" hangingPunct="1"/>
            <a:endParaRPr lang="en-US" sz="1000" dirty="0" smtClean="0">
              <a:cs typeface="Times New Roman" pitchFamily="18" charset="0"/>
            </a:endParaRPr>
          </a:p>
          <a:p>
            <a:pPr algn="just" eaLnBrk="1" hangingPunct="1"/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Tendrán la obligación de (i) </a:t>
            </a:r>
            <a:r>
              <a:rPr lang="es-MX" sz="2200" b="1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reparar el daño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o </a:t>
            </a:r>
            <a:r>
              <a:rPr lang="es-MX" sz="2200" b="1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compensar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, </a:t>
            </a:r>
            <a:r>
              <a:rPr lang="es-MX" sz="2200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además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de (</a:t>
            </a:r>
            <a:r>
              <a:rPr lang="es-MX" sz="2200" dirty="0" err="1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ii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) </a:t>
            </a:r>
            <a:r>
              <a:rPr lang="es-MX" sz="2200" b="1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indemnizar</a:t>
            </a:r>
            <a:r>
              <a:rPr lang="es-MX" sz="22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es-MX" sz="2200" i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(</a:t>
            </a:r>
            <a:r>
              <a:rPr lang="es-MX" sz="2200" i="1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pagos monetarios/multa económica</a:t>
            </a:r>
            <a:r>
              <a:rPr lang="es-MX" sz="2200" i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);</a:t>
            </a:r>
          </a:p>
          <a:p>
            <a:pPr algn="just" eaLnBrk="1" hangingPunct="1"/>
            <a:endParaRPr lang="en-US" sz="1000" dirty="0" smtClean="0">
              <a:cs typeface="Times New Roman" pitchFamily="18" charset="0"/>
            </a:endParaRPr>
          </a:p>
          <a:p>
            <a:pPr algn="just" eaLnBrk="1" hangingPunct="1"/>
            <a:r>
              <a:rPr lang="es-MX" sz="2200" dirty="0" smtClean="0">
                <a:cs typeface="Times New Roman" pitchFamily="18" charset="0"/>
              </a:rPr>
              <a:t>Podrán ser inspeccionados por la </a:t>
            </a:r>
            <a:r>
              <a:rPr lang="es-MX" sz="2200" b="1" dirty="0" smtClean="0">
                <a:cs typeface="Times New Roman" pitchFamily="18" charset="0"/>
              </a:rPr>
              <a:t>PROFEPA</a:t>
            </a:r>
            <a:r>
              <a:rPr lang="es-MX" sz="2200" dirty="0" smtClean="0">
                <a:cs typeface="Times New Roman" pitchFamily="18" charset="0"/>
              </a:rPr>
              <a:t>, demandados civilmente y denunciados penalmente </a:t>
            </a:r>
            <a:r>
              <a:rPr lang="es-MX" sz="2200" b="1" u="sng" dirty="0" smtClean="0">
                <a:cs typeface="Times New Roman" pitchFamily="18" charset="0"/>
              </a:rPr>
              <a:t>por el mismo hecho</a:t>
            </a:r>
            <a:r>
              <a:rPr lang="es-MX" sz="2200" dirty="0" smtClean="0">
                <a:cs typeface="Times New Roman" pitchFamily="18" charset="0"/>
              </a:rPr>
              <a:t>;</a:t>
            </a:r>
            <a:endParaRPr lang="en-US" sz="2200" dirty="0" smtClean="0"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s-MX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1"/>
            <a:ext cx="9144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100" b="1" i="1" dirty="0"/>
              <a:t>Proyecto de </a:t>
            </a:r>
            <a:r>
              <a:rPr lang="es-MX" sz="3100" b="1" i="1" dirty="0" smtClean="0"/>
              <a:t>Ley </a:t>
            </a:r>
            <a:r>
              <a:rPr lang="es-MX" sz="3100" b="1" i="1" dirty="0"/>
              <a:t>Federal de Responsabilidad Ambiental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341438"/>
            <a:ext cx="8496944" cy="47450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MX" sz="2200" dirty="0" smtClean="0">
                <a:cs typeface="Times New Roman" pitchFamily="18" charset="0"/>
              </a:rPr>
              <a:t>La demanda podrá ser presentada por:</a:t>
            </a:r>
          </a:p>
          <a:p>
            <a:pPr eaLnBrk="1" hangingPunct="1">
              <a:buFont typeface="Wingdings" pitchFamily="2" charset="2"/>
              <a:buNone/>
            </a:pPr>
            <a:endParaRPr lang="en-US" sz="2200" dirty="0" smtClean="0">
              <a:cs typeface="Times New Roman" pitchFamily="18" charset="0"/>
            </a:endParaRPr>
          </a:p>
          <a:p>
            <a:pPr eaLnBrk="1" hangingPunct="1"/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Personas físicas que vivan en localidades adyacentes al lugar del hecho;</a:t>
            </a:r>
            <a:endParaRPr lang="en-US" sz="2200" b="1" dirty="0" smtClean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  <a:p>
            <a:pPr eaLnBrk="1" hangingPunct="1"/>
            <a:r>
              <a:rPr lang="es-MX" sz="2200" dirty="0" smtClean="0">
                <a:cs typeface="Times New Roman" pitchFamily="18" charset="0"/>
              </a:rPr>
              <a:t>Asociaciones Civiles en representación de alguna de las personas físicas;</a:t>
            </a:r>
            <a:endParaRPr lang="en-US" sz="2200" dirty="0" smtClean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  <a:p>
            <a:pPr eaLnBrk="1" hangingPunct="1"/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PROFEPA, Autoridad Municipal, Estatal o Federal;</a:t>
            </a:r>
            <a:endParaRPr lang="en-US" sz="2200" b="1" dirty="0" smtClean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  <a:p>
            <a:pPr eaLnBrk="1" hangingPunct="1"/>
            <a:r>
              <a:rPr lang="es-MX" sz="2200" dirty="0" smtClean="0">
                <a:cs typeface="Times New Roman" pitchFamily="18" charset="0"/>
              </a:rPr>
              <a:t>La demanda podrá ser presentada dentro de los siguientes </a:t>
            </a:r>
            <a:r>
              <a:rPr lang="es-MX" sz="2200" b="1" u="sng" dirty="0" smtClean="0">
                <a:cs typeface="Times New Roman" pitchFamily="18" charset="0"/>
              </a:rPr>
              <a:t>20 años</a:t>
            </a:r>
            <a:r>
              <a:rPr lang="es-MX" sz="2200" dirty="0" smtClean="0">
                <a:cs typeface="Times New Roman" pitchFamily="18" charset="0"/>
              </a:rPr>
              <a:t> al surgimiento de la responsabilidad por daño ambiental;</a:t>
            </a:r>
            <a:endParaRPr lang="en-US" sz="2200" dirty="0" smtClean="0"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s-MX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1"/>
            <a:ext cx="9144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100" b="1" i="1" dirty="0"/>
              <a:t>Proyecto de </a:t>
            </a:r>
            <a:r>
              <a:rPr lang="es-MX" sz="3100" b="1" i="1" dirty="0" smtClean="0"/>
              <a:t>Ley </a:t>
            </a:r>
            <a:r>
              <a:rPr lang="es-MX" sz="3100" b="1" i="1" dirty="0"/>
              <a:t>Federal de Responsabilidad Ambiental</a:t>
            </a:r>
          </a:p>
        </p:txBody>
      </p:sp>
      <p:pic>
        <p:nvPicPr>
          <p:cNvPr id="11266" name="Picture 2" descr="C:\Users\jlrendon\Pictures\REYNOSA\20-anos-de-tu-vi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5373216"/>
            <a:ext cx="3240360" cy="74233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4529137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200" b="1" dirty="0" smtClean="0">
                <a:cs typeface="Times New Roman" pitchFamily="18" charset="0"/>
              </a:rPr>
              <a:t>Si es una persona física</a:t>
            </a:r>
          </a:p>
          <a:p>
            <a:pPr eaLnBrk="1" hangingPunct="1">
              <a:defRPr/>
            </a:pPr>
            <a:endParaRPr lang="es-MX" sz="1000" b="1" cap="small" dirty="0" smtClean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Sanción económica: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s-MX" sz="1000" b="1" dirty="0" smtClean="0"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MX" sz="2200" b="1" dirty="0" smtClean="0">
                <a:cs typeface="Times New Roman" pitchFamily="18" charset="0"/>
              </a:rPr>
              <a:t>	De 300 a 50,000 días de salario mínimo vigente en el Distrito Federal. En 2012 las cantidades serian: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s-MX" sz="1000" b="1" dirty="0" smtClean="0"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	- Mínimo: $18,699 pesos ($1,380.00 USD)  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MX" sz="2200" b="1" dirty="0" smtClean="0">
                <a:cs typeface="Times New Roman" pitchFamily="18" charset="0"/>
              </a:rPr>
              <a:t>	- Máximo:$3,116,500 pesos.  ($230,852.00 USD)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s-MX" sz="1000" b="1" dirty="0" smtClean="0"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El monto se determina en función del daño producido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1"/>
            <a:ext cx="9144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100" b="1" i="1" dirty="0"/>
              <a:t>Proyecto de </a:t>
            </a:r>
            <a:r>
              <a:rPr lang="es-MX" sz="3100" b="1" i="1" dirty="0" smtClean="0"/>
              <a:t>Ley </a:t>
            </a:r>
            <a:r>
              <a:rPr lang="es-MX" sz="3100" b="1" i="1" dirty="0"/>
              <a:t>Federal de Responsabilidad Ambiental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424936" cy="4529137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MX" sz="2200" b="1" dirty="0" smtClean="0">
                <a:cs typeface="Times New Roman" pitchFamily="18" charset="0"/>
              </a:rPr>
              <a:t>Si es una persona moral</a:t>
            </a:r>
          </a:p>
          <a:p>
            <a:pPr eaLnBrk="1" hangingPunct="1">
              <a:defRPr/>
            </a:pPr>
            <a:endParaRPr lang="es-MX" sz="1000" b="1" cap="small" dirty="0" smtClean="0"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Sanción económica: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s-MX" sz="1000" b="1" dirty="0" smtClean="0">
              <a:cs typeface="Times New Roman" pitchFamily="18" charset="0"/>
            </a:endParaRPr>
          </a:p>
          <a:p>
            <a:pPr algn="just">
              <a:buNone/>
              <a:defRPr/>
            </a:pPr>
            <a:r>
              <a:rPr lang="es-MX" sz="2200" b="1" dirty="0" smtClean="0">
                <a:cs typeface="Times New Roman" pitchFamily="18" charset="0"/>
              </a:rPr>
              <a:t>	De 1,000 a 800,000 días de salario mínimo vigente en el Distrito Federal. En 2012 las cantidades serían: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s-MX" sz="1000" b="1" dirty="0" smtClean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MX" sz="2200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	</a:t>
            </a: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- Mínimo: $62,330 pesos ($4,986.40 USD)  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MX" sz="2200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	</a:t>
            </a:r>
            <a:r>
              <a:rPr lang="es-MX" sz="2200" b="1" dirty="0" smtClean="0">
                <a:cs typeface="Times New Roman" pitchFamily="18" charset="0"/>
              </a:rPr>
              <a:t>- Máximo:$49,864,000 pesos.  ($3,989, 120.00 USD)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1"/>
            <a:ext cx="9144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100" b="1" i="1" dirty="0"/>
              <a:t>Proyecto de </a:t>
            </a:r>
            <a:r>
              <a:rPr lang="es-MX" sz="3100" b="1" i="1" dirty="0" smtClean="0"/>
              <a:t>Ley </a:t>
            </a:r>
            <a:r>
              <a:rPr lang="es-MX" sz="3100" b="1" i="1" dirty="0"/>
              <a:t>Federal de Responsabilidad Ambiental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4293096"/>
            <a:ext cx="1475209" cy="1912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 txBox="1">
            <a:spLocks noChangeArrowheads="1"/>
          </p:cNvSpPr>
          <p:nvPr/>
        </p:nvSpPr>
        <p:spPr bwMode="auto">
          <a:xfrm>
            <a:off x="0" y="1"/>
            <a:ext cx="9144000" cy="1052735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r>
              <a:rPr lang="es-MX" sz="3000" b="1" i="1" kern="0" dirty="0" smtClean="0">
                <a:ea typeface="+mj-ea"/>
                <a:cs typeface="+mj-cs"/>
              </a:rPr>
              <a:t>¿Qué es la Responsabilidad Ambiental Empresarial?</a:t>
            </a:r>
            <a:endParaRPr lang="es-MX" sz="2400" b="1" i="1" kern="0" dirty="0"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-252536" y="476672"/>
            <a:ext cx="9089578" cy="432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 eaLnBrk="1" hangingPunct="1">
              <a:spcBef>
                <a:spcPct val="35000"/>
              </a:spcBef>
              <a:buClr>
                <a:schemeClr val="tx1"/>
              </a:buClr>
              <a:buSzPct val="80000"/>
            </a:pPr>
            <a:endParaRPr lang="es-MX" sz="2200" dirty="0" smtClean="0"/>
          </a:p>
          <a:p>
            <a:pPr marL="457200" indent="-457200" algn="just">
              <a:spcBef>
                <a:spcPct val="35000"/>
              </a:spcBef>
              <a:buClr>
                <a:schemeClr val="tx1"/>
              </a:buClr>
              <a:buSzPct val="80000"/>
            </a:pPr>
            <a:endParaRPr lang="es-MX" sz="1200" dirty="0" smtClean="0"/>
          </a:p>
          <a:p>
            <a:pPr marL="457200" indent="-457200" algn="just">
              <a:spcBef>
                <a:spcPct val="35000"/>
              </a:spcBef>
              <a:buClr>
                <a:schemeClr val="tx1"/>
              </a:buClr>
              <a:buSzPct val="80000"/>
            </a:pPr>
            <a:endParaRPr lang="es-MX" sz="1000" dirty="0" smtClean="0"/>
          </a:p>
          <a:p>
            <a:pPr marL="457200" indent="-457200" algn="just">
              <a:spcBef>
                <a:spcPct val="35000"/>
              </a:spcBef>
              <a:buClr>
                <a:schemeClr val="tx1"/>
              </a:buClr>
              <a:buSzPct val="80000"/>
            </a:pPr>
            <a:r>
              <a:rPr lang="es-MX" sz="1000" dirty="0" smtClean="0"/>
              <a:t>	</a:t>
            </a:r>
            <a:r>
              <a:rPr lang="es-MX" sz="2400" dirty="0" smtClean="0"/>
              <a:t>El compromiso activo y voluntario de las empresas para con el desarrollo sustentable, mediante la implementación de sistemas de gestión, prácticas productivas y estrategias de mercadotecnia que buscan un equilibrio en los ámbitos: económico, social y ambiental. </a:t>
            </a:r>
          </a:p>
          <a:p>
            <a:pPr marL="457200" indent="-457200" algn="just">
              <a:spcBef>
                <a:spcPct val="35000"/>
              </a:spcBef>
              <a:buClr>
                <a:schemeClr val="tx1"/>
              </a:buClr>
              <a:buSzPct val="80000"/>
            </a:pPr>
            <a:endParaRPr lang="es-MX" sz="15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s-MX" sz="2400" dirty="0" smtClean="0">
                <a:solidFill>
                  <a:schemeClr val="accent3">
                    <a:lumMod val="50000"/>
                  </a:schemeClr>
                </a:solidFill>
              </a:rPr>
              <a:t>      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• Compromiso y conciencia ambiental;</a:t>
            </a:r>
          </a:p>
          <a:p>
            <a:r>
              <a:rPr lang="es-MX" sz="2400" dirty="0" smtClean="0"/>
              <a:t>       • </a:t>
            </a:r>
            <a:r>
              <a:rPr lang="es-MX" sz="2400" b="1" dirty="0" smtClean="0"/>
              <a:t>Involucramiento corporativo </a:t>
            </a:r>
            <a:r>
              <a:rPr lang="es-MX" sz="2400" b="1" i="1" dirty="0" smtClean="0"/>
              <a:t>(accionistas, gobierno corporativo);</a:t>
            </a:r>
          </a:p>
          <a:p>
            <a:r>
              <a:rPr lang="es-MX" sz="2400" dirty="0" smtClean="0"/>
              <a:t>      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• Medición, reporte y auditoria; </a:t>
            </a:r>
          </a:p>
          <a:p>
            <a:r>
              <a:rPr lang="es-MX" sz="2400" dirty="0" smtClean="0"/>
              <a:t>       • </a:t>
            </a:r>
            <a:r>
              <a:rPr lang="es-MX" sz="2400" b="1" dirty="0" smtClean="0"/>
              <a:t>Transparencia;</a:t>
            </a: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      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• </a:t>
            </a:r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</a:rPr>
              <a:t>Compromiso de mejora continua;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s-MX" sz="2400" dirty="0" smtClean="0"/>
              <a:t>       • </a:t>
            </a:r>
            <a:r>
              <a:rPr lang="es-MX" sz="2400" b="1" dirty="0" smtClean="0"/>
              <a:t>Desempeño que supere el cumplimiento. </a:t>
            </a:r>
            <a:endParaRPr lang="en-US" sz="2400" b="1" dirty="0" smtClean="0"/>
          </a:p>
          <a:p>
            <a:pPr marL="457200" indent="-457200" algn="just" eaLnBrk="1" hangingPunct="1">
              <a:spcBef>
                <a:spcPct val="35000"/>
              </a:spcBef>
              <a:buClr>
                <a:schemeClr val="tx1"/>
              </a:buClr>
              <a:buSzPct val="80000"/>
            </a:pPr>
            <a:endParaRPr lang="es-MX" sz="2200" dirty="0" smtClean="0"/>
          </a:p>
          <a:p>
            <a:pPr algn="just" eaLnBrk="1" hangingPunct="1"/>
            <a:endParaRPr lang="es-MX" sz="2000" i="1" dirty="0">
              <a:cs typeface="Times New Roman" pitchFamily="18" charset="0"/>
            </a:endParaRPr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</a:pPr>
            <a:endParaRPr lang="es-MX" sz="2200" dirty="0"/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endParaRPr lang="es-MX" sz="2200" dirty="0">
              <a:latin typeface="Times New Roman" pitchFamily="18" charset="0"/>
            </a:endParaRPr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endParaRPr lang="es-MX" sz="2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11333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000" b="1" cap="small" dirty="0" smtClean="0">
                <a:solidFill>
                  <a:schemeClr val="tx1">
                    <a:lumMod val="75000"/>
                  </a:schemeClr>
                </a:solidFill>
                <a:cs typeface="Times New Roman" pitchFamily="18" charset="0"/>
              </a:rPr>
              <a:t>REDUCCIONES DE SANCIÓN A PERSONAS MORALES </a:t>
            </a:r>
            <a:r>
              <a:rPr lang="en-US" sz="2000" b="1" i="1" cap="small" dirty="0" smtClean="0">
                <a:solidFill>
                  <a:schemeClr val="tx1">
                    <a:lumMod val="75000"/>
                  </a:schemeClr>
                </a:solidFill>
                <a:cs typeface="Times New Roman" pitchFamily="18" charset="0"/>
              </a:rPr>
              <a:t>(A </a:t>
            </a:r>
            <a:r>
              <a:rPr lang="en-US" sz="2000" b="1" i="1" cap="small" dirty="0" err="1" smtClean="0">
                <a:solidFill>
                  <a:schemeClr val="tx1">
                    <a:lumMod val="75000"/>
                  </a:schemeClr>
                </a:solidFill>
                <a:cs typeface="Times New Roman" pitchFamily="18" charset="0"/>
              </a:rPr>
              <a:t>una</a:t>
            </a:r>
            <a:r>
              <a:rPr lang="en-US" sz="2000" b="1" i="1" cap="small" dirty="0" smtClean="0">
                <a:solidFill>
                  <a:schemeClr val="tx1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en-US" sz="2000" b="1" i="1" cap="small" dirty="0" err="1" smtClean="0">
                <a:solidFill>
                  <a:schemeClr val="tx1">
                    <a:lumMod val="75000"/>
                  </a:schemeClr>
                </a:solidFill>
                <a:cs typeface="Times New Roman" pitchFamily="18" charset="0"/>
              </a:rPr>
              <a:t>tercera</a:t>
            </a:r>
            <a:r>
              <a:rPr lang="en-US" sz="2000" b="1" i="1" cap="small" dirty="0" smtClean="0">
                <a:solidFill>
                  <a:schemeClr val="tx1">
                    <a:lumMod val="75000"/>
                  </a:schemeClr>
                </a:solidFill>
                <a:cs typeface="Times New Roman" pitchFamily="18" charset="0"/>
              </a:rPr>
              <a:t> parte):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s-MX" sz="1000" b="1" dirty="0" smtClean="0">
              <a:solidFill>
                <a:schemeClr val="tx1">
                  <a:lumMod val="75000"/>
                </a:schemeClr>
              </a:solidFill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MX" sz="2000" b="1" dirty="0" smtClean="0">
                <a:solidFill>
                  <a:schemeClr val="tx1">
                    <a:lumMod val="75000"/>
                  </a:schemeClr>
                </a:solidFill>
                <a:cs typeface="Times New Roman" pitchFamily="18" charset="0"/>
              </a:rPr>
              <a:t>	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Deben acumularse </a:t>
            </a:r>
            <a:r>
              <a:rPr lang="es-MX" sz="2000" b="1" u="sng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al menos 3</a:t>
            </a:r>
            <a:r>
              <a:rPr lang="es-MX" sz="20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de las siguientes 5 condiciones: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s-MX" sz="1000" b="1" dirty="0" smtClean="0">
              <a:solidFill>
                <a:schemeClr val="tx1">
                  <a:lumMod val="75000"/>
                </a:schemeClr>
              </a:solidFill>
              <a:cs typeface="Times New Roman" pitchFamily="18" charset="0"/>
            </a:endParaRPr>
          </a:p>
          <a:p>
            <a:pPr marL="525780" indent="-457200" algn="just" eaLnBrk="1" hangingPunct="1">
              <a:buFont typeface="+mj-lt"/>
              <a:buAutoNum type="arabicPeriod"/>
              <a:defRPr/>
            </a:pPr>
            <a:r>
              <a:rPr lang="es-MX" sz="2000" b="1" i="1" dirty="0" smtClean="0">
                <a:solidFill>
                  <a:schemeClr val="tx1">
                    <a:lumMod val="75000"/>
                  </a:schemeClr>
                </a:solidFill>
                <a:cs typeface="Times New Roman" pitchFamily="18" charset="0"/>
              </a:rPr>
              <a:t>No haber sido sancionado de acuerdo a la LFRA y no ser reincidente conforme a otras leyes ambientales; </a:t>
            </a:r>
          </a:p>
          <a:p>
            <a:pPr marL="525780" indent="-457200" algn="just" eaLnBrk="1" hangingPunct="1">
              <a:buFont typeface="+mj-lt"/>
              <a:buAutoNum type="arabicPeriod"/>
              <a:defRPr/>
            </a:pPr>
            <a:r>
              <a:rPr lang="es-MX" sz="2000" b="1" i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Que sus empleados y representantes no hayan sido sentenciados por violaciones ambientales; </a:t>
            </a:r>
          </a:p>
          <a:p>
            <a:pPr marL="525780" indent="-457200" algn="just" eaLnBrk="1" hangingPunct="1">
              <a:buFont typeface="+mj-lt"/>
              <a:buAutoNum type="arabicPeriod"/>
              <a:defRPr/>
            </a:pPr>
            <a:r>
              <a:rPr lang="es-MX" sz="2000" b="1" i="1" dirty="0" smtClean="0">
                <a:solidFill>
                  <a:schemeClr val="tx1">
                    <a:lumMod val="75000"/>
                  </a:schemeClr>
                </a:solidFill>
                <a:cs typeface="Times New Roman" pitchFamily="18" charset="0"/>
              </a:rPr>
              <a:t>Seguro de Actividades Altamente Riesgosas; </a:t>
            </a:r>
            <a:r>
              <a:rPr lang="es-MX" sz="2000" b="1" i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* </a:t>
            </a:r>
          </a:p>
          <a:p>
            <a:pPr marL="525780" indent="-457200" algn="just" eaLnBrk="1" hangingPunct="1">
              <a:buFont typeface="+mj-lt"/>
              <a:buAutoNum type="arabicPeriod"/>
              <a:defRPr/>
            </a:pPr>
            <a:r>
              <a:rPr lang="es-MX" sz="2000" b="1" i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Contar con Órgano interno de verificación de cumplimiento ambiental, mas contar con sistema de gestión y capacitación ambiental (3 años de antigüedad); *</a:t>
            </a:r>
          </a:p>
          <a:p>
            <a:pPr marL="525780" indent="-457200" algn="just" eaLnBrk="1" hangingPunct="1">
              <a:buFont typeface="+mj-lt"/>
              <a:buAutoNum type="arabicPeriod"/>
              <a:defRPr/>
            </a:pPr>
            <a:r>
              <a:rPr lang="es-MX" sz="2000" b="1" i="1" dirty="0" smtClean="0">
                <a:solidFill>
                  <a:schemeClr val="tx1">
                    <a:lumMod val="75000"/>
                  </a:schemeClr>
                </a:solidFill>
                <a:cs typeface="Times New Roman" pitchFamily="18" charset="0"/>
              </a:rPr>
              <a:t>Contar con certificado de industria limpia.</a:t>
            </a:r>
            <a:r>
              <a:rPr lang="es-MX" sz="2000" b="1" i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es-MX" sz="2000" b="1" i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*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s-MX" sz="2000" b="1" i="1" dirty="0" smtClean="0">
              <a:solidFill>
                <a:schemeClr val="tx1">
                  <a:lumMod val="75000"/>
                </a:schemeClr>
              </a:solidFill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MX" sz="2000" b="1" i="1" dirty="0" smtClean="0">
                <a:solidFill>
                  <a:schemeClr val="tx1">
                    <a:lumMod val="75000"/>
                  </a:schemeClr>
                </a:solidFill>
                <a:cs typeface="Times New Roman" pitchFamily="18" charset="0"/>
              </a:rPr>
              <a:t>  		      </a:t>
            </a:r>
            <a:r>
              <a:rPr lang="es-MX" sz="2000" b="1" i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* = Evita la responsabilidad solidaria. 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s-MX" sz="2000" b="1" i="1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1"/>
            <a:ext cx="9144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100" b="1" i="1" dirty="0"/>
              <a:t>Proyecto de </a:t>
            </a:r>
            <a:r>
              <a:rPr lang="es-MX" sz="3100" b="1" i="1" dirty="0" smtClean="0"/>
              <a:t>Ley </a:t>
            </a:r>
            <a:r>
              <a:rPr lang="es-MX" sz="3100" b="1" i="1" dirty="0"/>
              <a:t>Federal de Responsabilidad Ambiental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431323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b="1" cap="small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SANCION REDUCIDA </a:t>
            </a:r>
            <a:r>
              <a:rPr lang="en-US" sz="2200" b="1" i="1" cap="small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(A </a:t>
            </a:r>
            <a:r>
              <a:rPr lang="en-US" sz="2200" b="1" i="1" cap="small" dirty="0" err="1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una</a:t>
            </a:r>
            <a:r>
              <a:rPr lang="en-US" sz="2200" b="1" i="1" cap="small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en-US" sz="2200" b="1" i="1" cap="small" dirty="0" err="1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tercera</a:t>
            </a:r>
            <a:r>
              <a:rPr lang="en-US" sz="2200" b="1" i="1" cap="small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parte)</a:t>
            </a:r>
            <a:r>
              <a:rPr lang="en-US" sz="2200" b="1" cap="small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s-MX" sz="2200" b="1" dirty="0" smtClean="0"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MX" sz="2200" b="1" dirty="0" smtClean="0">
                <a:cs typeface="Times New Roman" pitchFamily="18" charset="0"/>
              </a:rPr>
              <a:t>	De 333 a 266,666 días de salario mínimo vigente en el Distrito Federal.  En 2012 las cantidades serian: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s-MX" sz="2200" b="1" dirty="0" smtClean="0"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	- Mínimo: $20,755.89 pesos ($1,660.47 USD)  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MX" sz="2200" b="1" dirty="0" smtClean="0">
                <a:cs typeface="Times New Roman" pitchFamily="18" charset="0"/>
              </a:rPr>
              <a:t>	- Máximo:$16,621,291pesos.  ($1,329,703 USD)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1"/>
            <a:ext cx="9144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s-MX" sz="3100" b="1" i="1" dirty="0"/>
              <a:t>Proyecto de </a:t>
            </a:r>
            <a:r>
              <a:rPr lang="es-MX" sz="3100" b="1" i="1" dirty="0" smtClean="0"/>
              <a:t>Ley </a:t>
            </a:r>
            <a:r>
              <a:rPr lang="es-MX" sz="3100" b="1" i="1" dirty="0"/>
              <a:t>Federal de Responsabilidad Ambiental</a:t>
            </a:r>
          </a:p>
        </p:txBody>
      </p:sp>
      <p:pic>
        <p:nvPicPr>
          <p:cNvPr id="13314" name="Picture 2" descr="C:\Users\jlrendon\Pictures\REYNOSA\Price%20cuts-resized-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4293096"/>
            <a:ext cx="1192696" cy="1512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2"/>
          <p:cNvGraphicFramePr>
            <a:graphicFrameLocks noGrp="1"/>
          </p:cNvGraphicFramePr>
          <p:nvPr/>
        </p:nvGraphicFramePr>
        <p:xfrm>
          <a:off x="0" y="548680"/>
          <a:ext cx="4572000" cy="5744878"/>
        </p:xfrm>
        <a:graphic>
          <a:graphicData uri="http://schemas.openxmlformats.org/drawingml/2006/table">
            <a:tbl>
              <a:tblPr/>
              <a:tblGrid>
                <a:gridCol w="4572000"/>
              </a:tblGrid>
              <a:tr h="57448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Lic. Sergio B. Bustamante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Lic. José Luis Rendón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LEXCORP  ABOGADOS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Correo Electrónico: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sbustamante@lexcorpabogados.com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jlrendon@lexcorpabogados.com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Página Web: www.lexcorp.com.mx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514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 txBox="1">
            <a:spLocks noChangeArrowheads="1"/>
          </p:cNvSpPr>
          <p:nvPr/>
        </p:nvSpPr>
        <p:spPr bwMode="auto">
          <a:xfrm>
            <a:off x="2987824" y="1700808"/>
            <a:ext cx="6444208" cy="338455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r>
              <a:rPr lang="es-MX" sz="5000" b="1" kern="0" dirty="0">
                <a:ea typeface="+mj-ea"/>
                <a:cs typeface="+mj-cs"/>
              </a:rPr>
              <a:t>¿Por </a:t>
            </a:r>
            <a:r>
              <a:rPr lang="es-MX" sz="5000" b="1" kern="0" dirty="0" smtClean="0">
                <a:ea typeface="+mj-ea"/>
                <a:cs typeface="+mj-cs"/>
              </a:rPr>
              <a:t>qué </a:t>
            </a:r>
            <a:r>
              <a:rPr lang="es-MX" sz="5000" b="1" kern="0" dirty="0">
                <a:ea typeface="+mj-ea"/>
                <a:cs typeface="+mj-cs"/>
              </a:rPr>
              <a:t>debo cumplir con las </a:t>
            </a:r>
            <a:r>
              <a:rPr lang="es-MX" sz="5000" b="1" kern="0" dirty="0" smtClean="0">
                <a:ea typeface="+mj-ea"/>
                <a:cs typeface="+mj-cs"/>
              </a:rPr>
              <a:t>disposiciones legales de medio ambiente?</a:t>
            </a:r>
            <a:endParaRPr lang="es-MX" sz="5000" b="1" kern="0" dirty="0">
              <a:ea typeface="+mj-ea"/>
              <a:cs typeface="+mj-cs"/>
            </a:endParaRPr>
          </a:p>
        </p:txBody>
      </p:sp>
      <p:pic>
        <p:nvPicPr>
          <p:cNvPr id="2050" name="Picture 2" descr="C:\Users\jlrendon\Pictures\REYNOSA\csr_glob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556792"/>
            <a:ext cx="2542961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 txBox="1">
            <a:spLocks noChangeArrowheads="1"/>
          </p:cNvSpPr>
          <p:nvPr/>
        </p:nvSpPr>
        <p:spPr bwMode="auto">
          <a:xfrm>
            <a:off x="0" y="1"/>
            <a:ext cx="9144000" cy="1052735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r>
              <a:rPr lang="es-MX" sz="3000" b="1" i="1" kern="0" dirty="0">
                <a:ea typeface="+mj-ea"/>
                <a:cs typeface="+mj-cs"/>
              </a:rPr>
              <a:t>¿Por </a:t>
            </a:r>
            <a:r>
              <a:rPr lang="es-MX" sz="3000" b="1" i="1" kern="0" dirty="0" smtClean="0">
                <a:ea typeface="+mj-ea"/>
                <a:cs typeface="+mj-cs"/>
              </a:rPr>
              <a:t>qué </a:t>
            </a:r>
            <a:r>
              <a:rPr lang="es-MX" sz="3000" b="1" i="1" kern="0" dirty="0">
                <a:ea typeface="+mj-ea"/>
                <a:cs typeface="+mj-cs"/>
              </a:rPr>
              <a:t>debo cumplir con las disposiciones </a:t>
            </a:r>
            <a:r>
              <a:rPr lang="es-MX" sz="3000" b="1" i="1" kern="0" dirty="0" smtClean="0">
                <a:ea typeface="+mj-ea"/>
                <a:cs typeface="+mj-cs"/>
              </a:rPr>
              <a:t>legales </a:t>
            </a:r>
          </a:p>
          <a:p>
            <a:pPr algn="ctr">
              <a:lnSpc>
                <a:spcPct val="90000"/>
              </a:lnSpc>
              <a:defRPr/>
            </a:pPr>
            <a:r>
              <a:rPr lang="es-MX" sz="3000" b="1" i="1" kern="0" dirty="0" smtClean="0">
                <a:ea typeface="+mj-ea"/>
                <a:cs typeface="+mj-cs"/>
              </a:rPr>
              <a:t>de medio ambiente?</a:t>
            </a:r>
            <a:endParaRPr lang="es-MX" sz="2400" b="1" i="1" kern="0" dirty="0"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23528" y="1124744"/>
            <a:ext cx="8585522" cy="432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35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endParaRPr lang="es-MX" sz="22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 eaLnBrk="1" hangingPunct="1">
              <a:spcBef>
                <a:spcPct val="35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es-MX" sz="2200" b="1" dirty="0" smtClean="0">
                <a:solidFill>
                  <a:schemeClr val="accent3">
                    <a:lumMod val="50000"/>
                  </a:schemeClr>
                </a:solidFill>
              </a:rPr>
              <a:t>Garantía Constitucional  (</a:t>
            </a:r>
            <a:r>
              <a:rPr lang="en-US" sz="2200" b="1" dirty="0" smtClean="0">
                <a:solidFill>
                  <a:schemeClr val="accent3">
                    <a:lumMod val="50000"/>
                  </a:schemeClr>
                </a:solidFill>
              </a:rPr>
              <a:t>8 </a:t>
            </a:r>
            <a:r>
              <a:rPr lang="en-US" sz="2200" b="1" dirty="0">
                <a:solidFill>
                  <a:schemeClr val="accent3">
                    <a:lumMod val="50000"/>
                  </a:schemeClr>
                </a:solidFill>
              </a:rPr>
              <a:t>de </a:t>
            </a:r>
            <a:r>
              <a:rPr lang="en-US" sz="2200" b="1" dirty="0" err="1">
                <a:solidFill>
                  <a:schemeClr val="accent3">
                    <a:lumMod val="50000"/>
                  </a:schemeClr>
                </a:solidFill>
              </a:rPr>
              <a:t>febrero</a:t>
            </a:r>
            <a:r>
              <a:rPr lang="en-US" sz="2200" b="1" dirty="0">
                <a:solidFill>
                  <a:schemeClr val="accent3">
                    <a:lumMod val="50000"/>
                  </a:schemeClr>
                </a:solidFill>
              </a:rPr>
              <a:t> de </a:t>
            </a:r>
            <a:r>
              <a:rPr lang="en-US" sz="2200" b="1" dirty="0" smtClean="0">
                <a:solidFill>
                  <a:schemeClr val="accent3">
                    <a:lumMod val="50000"/>
                  </a:schemeClr>
                </a:solidFill>
              </a:rPr>
              <a:t>2012)</a:t>
            </a:r>
            <a:endParaRPr lang="es-MX" sz="2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</a:pPr>
            <a:endParaRPr lang="es-MX" sz="1000" dirty="0" smtClean="0"/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</a:pPr>
            <a:r>
              <a:rPr lang="es-MX" sz="2000" dirty="0" smtClean="0"/>
              <a:t>Constitución Política de los Estados Unidos Mexicanos (</a:t>
            </a:r>
            <a:r>
              <a:rPr lang="es-MX" sz="2000" b="1" dirty="0" smtClean="0"/>
              <a:t>CPEUM</a:t>
            </a:r>
            <a:r>
              <a:rPr lang="es-MX" sz="2000" dirty="0" smtClean="0"/>
              <a:t>). </a:t>
            </a:r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</a:pPr>
            <a:r>
              <a:rPr lang="es-MX" sz="2000" dirty="0" smtClean="0">
                <a:solidFill>
                  <a:schemeClr val="accent3">
                    <a:lumMod val="50000"/>
                  </a:schemeClr>
                </a:solidFill>
              </a:rPr>
              <a:t>Artículo cuarto, párrafo quinto:</a:t>
            </a:r>
            <a:endParaRPr lang="es-MX" sz="2000" dirty="0">
              <a:solidFill>
                <a:schemeClr val="accent3">
                  <a:lumMod val="50000"/>
                </a:schemeClr>
              </a:solidFill>
            </a:endParaRPr>
          </a:p>
          <a:p>
            <a:pPr algn="just" eaLnBrk="1" hangingPunct="1"/>
            <a:endParaRPr lang="es-MX" sz="2000" i="1" dirty="0">
              <a:cs typeface="Times New Roman" pitchFamily="18" charset="0"/>
            </a:endParaRPr>
          </a:p>
          <a:p>
            <a:pPr algn="just" eaLnBrk="1" hangingPunct="1"/>
            <a:r>
              <a:rPr lang="es-MX" sz="2400" i="1" dirty="0">
                <a:cs typeface="Times New Roman" pitchFamily="18" charset="0"/>
              </a:rPr>
              <a:t>“Toda persona tiene derecho a un medio ambiente </a:t>
            </a:r>
            <a:r>
              <a:rPr lang="es-MX" sz="2400" b="1" i="1" dirty="0">
                <a:cs typeface="Times New Roman" pitchFamily="18" charset="0"/>
              </a:rPr>
              <a:t>sano </a:t>
            </a:r>
            <a:r>
              <a:rPr lang="es-MX" sz="2400" i="1" dirty="0">
                <a:cs typeface="Times New Roman" pitchFamily="18" charset="0"/>
              </a:rPr>
              <a:t>para su desarrollo y bienestar. El Estado garantizará el respeto a este derecho. El daño y deterioro ambiental generará responsabilidad para quien lo provoque en términos de lo dispuesto por la ley.</a:t>
            </a:r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</a:pPr>
            <a:endParaRPr lang="es-MX" sz="2200" dirty="0"/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endParaRPr lang="es-MX" sz="2200" dirty="0">
              <a:latin typeface="Times New Roman" pitchFamily="18" charset="0"/>
            </a:endParaRPr>
          </a:p>
          <a:p>
            <a:pPr algn="just" eaLnBrk="1" hangingPunct="1">
              <a:spcBef>
                <a:spcPct val="35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endParaRPr lang="es-MX" sz="2200" dirty="0">
              <a:latin typeface="Times New Roman" pitchFamily="18" charset="0"/>
            </a:endParaRPr>
          </a:p>
        </p:txBody>
      </p:sp>
      <p:pic>
        <p:nvPicPr>
          <p:cNvPr id="9219" name="Picture 3" descr="C:\Users\jlrendon\Pictures\REYNOSA\video-ninos-piden-cambiar-el-futuro-de-mexico_115644_jpg_21582_670x5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941168"/>
            <a:ext cx="1848061" cy="1387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1520" y="1124744"/>
            <a:ext cx="8657530" cy="4104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s-MX" sz="2200" b="1" kern="0" dirty="0" smtClean="0">
                <a:solidFill>
                  <a:schemeClr val="accent3">
                    <a:lumMod val="50000"/>
                  </a:schemeClr>
                </a:solidFill>
              </a:rPr>
              <a:t>Declaración Rio de Janeiro sobre Medio Ambiente</a:t>
            </a:r>
          </a:p>
          <a:p>
            <a:pPr algn="ctr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s-MX" sz="2200" b="1" kern="0" dirty="0" smtClean="0"/>
              <a:t>(3 -14 de junio de 1992)</a:t>
            </a:r>
          </a:p>
          <a:p>
            <a:pPr algn="ctr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endParaRPr lang="es-MX" sz="2200" b="1" kern="0" dirty="0" smtClean="0"/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s-MX" sz="2200" b="1" kern="0" dirty="0" smtClean="0">
                <a:solidFill>
                  <a:schemeClr val="accent3">
                    <a:lumMod val="50000"/>
                  </a:schemeClr>
                </a:solidFill>
              </a:rPr>
              <a:t>Principio </a:t>
            </a:r>
            <a:r>
              <a:rPr lang="es-MX" sz="2200" b="1" kern="0" dirty="0">
                <a:solidFill>
                  <a:schemeClr val="accent3">
                    <a:lumMod val="50000"/>
                  </a:schemeClr>
                </a:solidFill>
              </a:rPr>
              <a:t>1:</a:t>
            </a:r>
            <a:r>
              <a:rPr lang="es-MX" sz="2200" kern="0" dirty="0"/>
              <a:t>	Derecho a una vida saludable y productiva en armonía con </a:t>
            </a:r>
            <a:r>
              <a:rPr lang="es-MX" sz="2200" kern="0" dirty="0" smtClean="0"/>
              <a:t>		la </a:t>
            </a:r>
            <a:r>
              <a:rPr lang="es-MX" sz="2200" kern="0" dirty="0"/>
              <a:t>naturaleza</a:t>
            </a:r>
            <a:r>
              <a:rPr lang="es-MX" sz="2200" kern="0" dirty="0" smtClean="0"/>
              <a:t>.</a:t>
            </a:r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endParaRPr lang="es-MX" sz="1000" kern="0" dirty="0"/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endParaRPr lang="es-MX" sz="500" kern="0" dirty="0"/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s-MX" sz="2200" b="1" kern="0" dirty="0"/>
              <a:t>Principio 3:</a:t>
            </a:r>
            <a:r>
              <a:rPr lang="es-MX" sz="2200" kern="0" dirty="0"/>
              <a:t>	Desarrollo </a:t>
            </a:r>
            <a:r>
              <a:rPr lang="es-MX" sz="2200" kern="0" dirty="0" smtClean="0"/>
              <a:t>sustentable.</a:t>
            </a:r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endParaRPr lang="es-MX" sz="1000" kern="0" dirty="0"/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endParaRPr lang="es-MX" sz="500" kern="0" dirty="0"/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s-MX" sz="2200" b="1" kern="0" dirty="0">
                <a:solidFill>
                  <a:schemeClr val="accent3">
                    <a:lumMod val="50000"/>
                  </a:schemeClr>
                </a:solidFill>
              </a:rPr>
              <a:t>Principio 10:</a:t>
            </a:r>
            <a:r>
              <a:rPr lang="es-MX" sz="2200" kern="0" dirty="0"/>
              <a:t>	Derecho a la información ambiental, así como </a:t>
            </a:r>
            <a:r>
              <a:rPr lang="es-MX" sz="2200" kern="0" dirty="0" smtClean="0"/>
              <a:t>				proporcionar </a:t>
            </a:r>
            <a:r>
              <a:rPr lang="es-MX" sz="2200" kern="0" dirty="0"/>
              <a:t>acceso efectivo a los procedimientos </a:t>
            </a:r>
            <a:r>
              <a:rPr lang="es-MX" sz="2200" kern="0" dirty="0" smtClean="0"/>
              <a:t>			judiciales </a:t>
            </a:r>
            <a:r>
              <a:rPr lang="es-MX" sz="2200" kern="0" dirty="0"/>
              <a:t>y administrativos, entre estos el resarcimiento </a:t>
            </a:r>
            <a:r>
              <a:rPr lang="es-MX" sz="2200" kern="0" dirty="0" smtClean="0"/>
              <a:t>		de daños </a:t>
            </a:r>
            <a:r>
              <a:rPr lang="es-MX" sz="2200" kern="0" dirty="0"/>
              <a:t>y los recursos pertinentes.</a:t>
            </a:r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endParaRPr lang="es-MX" sz="1000" kern="0" dirty="0"/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s-MX" sz="2200" b="1" kern="0" dirty="0"/>
              <a:t>Principio 11:</a:t>
            </a:r>
            <a:r>
              <a:rPr lang="es-MX" sz="2200" kern="0" dirty="0"/>
              <a:t>	Promulgar leyes eficaces sobre medio </a:t>
            </a:r>
            <a:r>
              <a:rPr lang="es-MX" sz="2200" kern="0" dirty="0" smtClean="0"/>
              <a:t>ambiente</a:t>
            </a:r>
            <a:r>
              <a:rPr lang="es-MX" sz="2200" kern="0" dirty="0"/>
              <a:t>.</a:t>
            </a:r>
          </a:p>
        </p:txBody>
      </p:sp>
      <p:sp>
        <p:nvSpPr>
          <p:cNvPr id="8" name="AutoShape 2"/>
          <p:cNvSpPr txBox="1">
            <a:spLocks noChangeArrowheads="1"/>
          </p:cNvSpPr>
          <p:nvPr/>
        </p:nvSpPr>
        <p:spPr bwMode="auto">
          <a:xfrm>
            <a:off x="0" y="0"/>
            <a:ext cx="9144000" cy="1052737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r>
              <a:rPr lang="es-MX" sz="3000" b="1" i="1" kern="0" dirty="0" smtClean="0"/>
              <a:t>¿Por qué debo cumplir con las disposiciones legales </a:t>
            </a:r>
          </a:p>
          <a:p>
            <a:pPr algn="ctr">
              <a:lnSpc>
                <a:spcPct val="90000"/>
              </a:lnSpc>
              <a:defRPr/>
            </a:pPr>
            <a:r>
              <a:rPr lang="es-MX" sz="3000" b="1" i="1" kern="0" dirty="0" smtClean="0"/>
              <a:t>de medio ambiente?</a:t>
            </a:r>
            <a:endParaRPr lang="es-MX" sz="2400" b="1" i="1" kern="0" dirty="0"/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1520" y="1124744"/>
            <a:ext cx="865753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Clr>
                <a:schemeClr val="tx1"/>
              </a:buClr>
              <a:buSzPct val="80000"/>
              <a:defRPr/>
            </a:pPr>
            <a:r>
              <a:rPr lang="es-MX" sz="2200" b="1" kern="0" dirty="0" smtClean="0">
                <a:solidFill>
                  <a:schemeClr val="accent3">
                    <a:lumMod val="50000"/>
                  </a:schemeClr>
                </a:solidFill>
              </a:rPr>
              <a:t>Declaración Rio de Janeiro sobre Medio Ambiente</a:t>
            </a:r>
          </a:p>
          <a:p>
            <a:pPr algn="ctr">
              <a:buClr>
                <a:schemeClr val="tx1"/>
              </a:buClr>
              <a:buSzPct val="80000"/>
              <a:defRPr/>
            </a:pPr>
            <a:r>
              <a:rPr lang="es-MX" sz="2200" b="1" kern="0" dirty="0" smtClean="0"/>
              <a:t>(3 -14 de junio de 1992)</a:t>
            </a:r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endParaRPr lang="es-MX" sz="2200" b="1" kern="0" dirty="0" smtClean="0"/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s-MX" sz="2200" b="1" kern="0" dirty="0" smtClean="0">
                <a:solidFill>
                  <a:schemeClr val="accent3">
                    <a:lumMod val="50000"/>
                  </a:schemeClr>
                </a:solidFill>
              </a:rPr>
              <a:t>Principio </a:t>
            </a:r>
            <a:r>
              <a:rPr lang="es-MX" sz="2200" b="1" kern="0" dirty="0">
                <a:solidFill>
                  <a:schemeClr val="accent3">
                    <a:lumMod val="50000"/>
                  </a:schemeClr>
                </a:solidFill>
              </a:rPr>
              <a:t>13:</a:t>
            </a:r>
            <a:r>
              <a:rPr lang="es-MX" sz="2200" kern="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es-MX" sz="2200" kern="0" dirty="0"/>
              <a:t>Desarrollar  legislación nacional relativa a la </a:t>
            </a:r>
            <a:r>
              <a:rPr lang="es-MX" sz="2200" kern="0" dirty="0" smtClean="0"/>
              <a:t>				responsabilidad </a:t>
            </a:r>
            <a:r>
              <a:rPr lang="es-MX" sz="2200" kern="0" dirty="0"/>
              <a:t>e indemnización respecto de las victimas </a:t>
            </a:r>
            <a:r>
              <a:rPr lang="es-MX" sz="2200" kern="0" dirty="0" smtClean="0"/>
              <a:t>		de </a:t>
            </a:r>
            <a:r>
              <a:rPr lang="es-MX" sz="2200" kern="0" dirty="0"/>
              <a:t>la contaminación y otros daños ambientales.</a:t>
            </a:r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endParaRPr lang="es-MX" sz="2200" kern="0" dirty="0"/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s-MX" sz="2200" b="1" kern="0" dirty="0"/>
              <a:t>Principio 15:</a:t>
            </a:r>
            <a:r>
              <a:rPr lang="es-MX" sz="2200" kern="0" dirty="0"/>
              <a:t>	De </a:t>
            </a:r>
            <a:r>
              <a:rPr lang="es-MX" sz="2200" kern="0" dirty="0" smtClean="0"/>
              <a:t>precaución.</a:t>
            </a:r>
            <a:endParaRPr lang="es-MX" sz="2200" kern="0" dirty="0"/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endParaRPr lang="es-MX" sz="2200" kern="0" dirty="0"/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s-MX" sz="2200" b="1" kern="0" dirty="0">
                <a:solidFill>
                  <a:schemeClr val="accent3">
                    <a:lumMod val="50000"/>
                  </a:schemeClr>
                </a:solidFill>
              </a:rPr>
              <a:t>Principio 16:</a:t>
            </a:r>
            <a:r>
              <a:rPr lang="es-MX" sz="2200" kern="0" dirty="0"/>
              <a:t>	El que contamina </a:t>
            </a:r>
            <a:r>
              <a:rPr lang="es-MX" sz="2200" kern="0" dirty="0" smtClean="0"/>
              <a:t>paga.</a:t>
            </a:r>
            <a:endParaRPr lang="es-MX" sz="2200" kern="0" dirty="0"/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endParaRPr lang="es-MX" sz="2200" kern="0" dirty="0"/>
          </a:p>
          <a:p>
            <a:pPr algn="just" eaLnBrk="1" hangingPunct="1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s-MX" sz="2200" b="1" kern="0" dirty="0"/>
              <a:t>Principio 17:</a:t>
            </a:r>
            <a:r>
              <a:rPr lang="es-MX" sz="2200" kern="0" dirty="0"/>
              <a:t>	De i</a:t>
            </a:r>
            <a:r>
              <a:rPr lang="es-MX" sz="2200" kern="0" dirty="0" smtClean="0"/>
              <a:t>mpacto ambiental.</a:t>
            </a:r>
            <a:endParaRPr lang="es-MX" sz="2200" kern="0" dirty="0"/>
          </a:p>
        </p:txBody>
      </p:sp>
      <p:sp>
        <p:nvSpPr>
          <p:cNvPr id="8" name="AutoShape 2"/>
          <p:cNvSpPr txBox="1">
            <a:spLocks noChangeArrowheads="1"/>
          </p:cNvSpPr>
          <p:nvPr/>
        </p:nvSpPr>
        <p:spPr bwMode="auto">
          <a:xfrm>
            <a:off x="0" y="1"/>
            <a:ext cx="9144000" cy="1052736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r>
              <a:rPr lang="es-MX" sz="3000" b="1" i="1" kern="0" dirty="0" smtClean="0"/>
              <a:t>¿Por qué debo cumplir con las disposiciones legales </a:t>
            </a:r>
          </a:p>
          <a:p>
            <a:pPr algn="ctr">
              <a:lnSpc>
                <a:spcPct val="90000"/>
              </a:lnSpc>
              <a:defRPr/>
            </a:pPr>
            <a:r>
              <a:rPr lang="es-MX" sz="3000" b="1" i="1" kern="0" dirty="0" smtClean="0"/>
              <a:t>de medio ambiente?</a:t>
            </a:r>
            <a:endParaRPr lang="es-MX" sz="2400" b="1" i="1" kern="0" dirty="0"/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981075"/>
            <a:ext cx="8496944" cy="468017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s-MX" sz="3000" b="1" i="1" dirty="0" smtClean="0"/>
              <a:t>¿Cuánta legislación tendremos que conocer y aplicar?  </a:t>
            </a:r>
          </a:p>
          <a:p>
            <a:pPr algn="ctr" eaLnBrk="1" hangingPunct="1">
              <a:buFont typeface="Wingdings" pitchFamily="2" charset="2"/>
              <a:buNone/>
            </a:pPr>
            <a:endParaRPr lang="es-MX" sz="1500" b="1" i="1" dirty="0" smtClean="0"/>
          </a:p>
          <a:p>
            <a:pPr algn="ctr">
              <a:buNone/>
            </a:pPr>
            <a:r>
              <a:rPr lang="es-MX" sz="3000" b="1" i="1" dirty="0" smtClean="0">
                <a:solidFill>
                  <a:schemeClr val="accent3">
                    <a:lumMod val="50000"/>
                  </a:schemeClr>
                </a:solidFill>
              </a:rPr>
              <a:t>¿Cuantos permisos, autorizaciones y obligaciones de Medio Ambiente se requieren para operar?</a:t>
            </a:r>
          </a:p>
          <a:p>
            <a:pPr algn="just" eaLnBrk="1" hangingPunct="1">
              <a:buFont typeface="Wingdings" pitchFamily="2" charset="2"/>
              <a:buNone/>
            </a:pPr>
            <a:endParaRPr lang="es-MX" sz="2200" b="1" dirty="0" smtClean="0">
              <a:cs typeface="Times New Roman" pitchFamily="18" charset="0"/>
            </a:endParaRPr>
          </a:p>
          <a:p>
            <a:pPr algn="just" eaLnBrk="1" hangingPunct="1"/>
            <a:endParaRPr lang="es-MX" sz="2400" b="1" dirty="0" smtClean="0">
              <a:cs typeface="Times New Roman" pitchFamily="18" charset="0"/>
            </a:endParaRPr>
          </a:p>
          <a:p>
            <a:pPr algn="just" eaLnBrk="1" hangingPunct="1"/>
            <a:r>
              <a:rPr lang="es-MX" sz="2400" b="1" dirty="0" smtClean="0">
                <a:cs typeface="Times New Roman" pitchFamily="18" charset="0"/>
              </a:rPr>
              <a:t>Legislación Federal, Estatal y Municipal.</a:t>
            </a:r>
          </a:p>
          <a:p>
            <a:pPr algn="just" eaLnBrk="1" hangingPunct="1"/>
            <a:r>
              <a:rPr lang="es-MX" sz="24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Licencias, Permisos, Autorizaciones y Obligaciones.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/>
          <p:cNvSpPr txBox="1">
            <a:spLocks noChangeArrowheads="1"/>
          </p:cNvSpPr>
          <p:nvPr/>
        </p:nvSpPr>
        <p:spPr bwMode="auto">
          <a:xfrm>
            <a:off x="827584" y="1700808"/>
            <a:ext cx="7560766" cy="338455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eaLnBrk="1" hangingPunct="1">
              <a:lnSpc>
                <a:spcPct val="90000"/>
              </a:lnSpc>
              <a:defRPr/>
            </a:pPr>
            <a:endParaRPr lang="es-MX" sz="3000" b="1" i="1" kern="0" dirty="0"/>
          </a:p>
          <a:p>
            <a:pPr algn="ctr" eaLnBrk="1" hangingPunct="1">
              <a:lnSpc>
                <a:spcPct val="90000"/>
              </a:lnSpc>
              <a:defRPr/>
            </a:pPr>
            <a:r>
              <a:rPr lang="es-MX" sz="3000" b="1" i="1" kern="0" dirty="0"/>
              <a:t>¿Hasta donde </a:t>
            </a:r>
            <a:r>
              <a:rPr lang="es-MX" sz="3000" b="1" i="1" kern="0" dirty="0" smtClean="0"/>
              <a:t>estoy aplicando </a:t>
            </a:r>
            <a:r>
              <a:rPr lang="es-MX" sz="3000" b="1" i="1" kern="0" dirty="0"/>
              <a:t>la Responsabilidad Ambiental Empresarial?</a:t>
            </a:r>
          </a:p>
          <a:p>
            <a:pPr algn="ctr" eaLnBrk="1" hangingPunct="1">
              <a:lnSpc>
                <a:spcPct val="90000"/>
              </a:lnSpc>
              <a:defRPr/>
            </a:pPr>
            <a:endParaRPr lang="es-MX" sz="3000" b="1" i="1" kern="0" dirty="0" smtClean="0">
              <a:ea typeface="+mj-ea"/>
              <a:cs typeface="+mj-cs"/>
            </a:endParaRPr>
          </a:p>
          <a:p>
            <a:pPr algn="ctr" eaLnBrk="1" hangingPunct="1">
              <a:lnSpc>
                <a:spcPct val="90000"/>
              </a:lnSpc>
              <a:defRPr/>
            </a:pPr>
            <a:endParaRPr lang="es-MX" sz="3000" b="1" i="1" kern="0" dirty="0">
              <a:ea typeface="+mj-ea"/>
              <a:cs typeface="+mj-cs"/>
            </a:endParaRPr>
          </a:p>
          <a:p>
            <a:pPr algn="ctr" eaLnBrk="1" hangingPunct="1">
              <a:lnSpc>
                <a:spcPct val="90000"/>
              </a:lnSpc>
              <a:defRPr/>
            </a:pPr>
            <a:r>
              <a:rPr lang="es-MX" sz="3000" b="1" i="1" kern="0" dirty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¿En que posición me encuentro </a:t>
            </a:r>
            <a:endParaRPr lang="es-MX" sz="3000" b="1" i="1" kern="0" dirty="0" smtClean="0">
              <a:solidFill>
                <a:schemeClr val="accent3">
                  <a:lumMod val="50000"/>
                </a:schemeClr>
              </a:solidFill>
              <a:ea typeface="+mj-ea"/>
              <a:cs typeface="+mj-cs"/>
            </a:endParaRPr>
          </a:p>
          <a:p>
            <a:pPr algn="ctr" eaLnBrk="1" hangingPunct="1">
              <a:lnSpc>
                <a:spcPct val="90000"/>
              </a:lnSpc>
              <a:defRPr/>
            </a:pPr>
            <a:r>
              <a:rPr lang="es-MX" sz="3000" b="1" i="1" kern="0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si </a:t>
            </a:r>
            <a:r>
              <a:rPr lang="es-MX" sz="3000" b="1" i="1" kern="0" dirty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estoy en incumplimiento?</a:t>
            </a:r>
          </a:p>
          <a:p>
            <a:pPr algn="ctr" eaLnBrk="1" hangingPunct="1">
              <a:lnSpc>
                <a:spcPct val="90000"/>
              </a:lnSpc>
              <a:defRPr/>
            </a:pPr>
            <a:endParaRPr lang="es-MX" sz="3000" b="1" i="1" kern="0" dirty="0" smtClean="0">
              <a:ea typeface="+mj-ea"/>
              <a:cs typeface="+mj-cs"/>
            </a:endParaRPr>
          </a:p>
          <a:p>
            <a:pPr algn="ctr" eaLnBrk="1" hangingPunct="1">
              <a:lnSpc>
                <a:spcPct val="90000"/>
              </a:lnSpc>
              <a:defRPr/>
            </a:pPr>
            <a:endParaRPr lang="es-MX" sz="3000" b="1" i="1" kern="0" dirty="0">
              <a:ea typeface="+mj-ea"/>
              <a:cs typeface="+mj-cs"/>
            </a:endParaRPr>
          </a:p>
          <a:p>
            <a:pPr algn="ctr" eaLnBrk="1" hangingPunct="1">
              <a:lnSpc>
                <a:spcPct val="90000"/>
              </a:lnSpc>
              <a:defRPr/>
            </a:pPr>
            <a:r>
              <a:rPr lang="es-MX" sz="3000" b="1" i="1" kern="0" dirty="0">
                <a:ea typeface="+mj-ea"/>
                <a:cs typeface="+mj-cs"/>
              </a:rPr>
              <a:t>¿Qué podría pasar?</a:t>
            </a:r>
          </a:p>
        </p:txBody>
      </p:sp>
    </p:spTree>
    <p:extLst>
      <p:ext uri="{BB962C8B-B14F-4D97-AF65-F5344CB8AC3E}">
        <p14:creationId xmlns:p14="http://schemas.microsoft.com/office/powerpoint/2010/main" xmlns="" val="244818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</TotalTime>
  <Words>1669</Words>
  <Application>Microsoft Office PowerPoint</Application>
  <PresentationFormat>On-screen Show (4:3)</PresentationFormat>
  <Paragraphs>282</Paragraphs>
  <Slides>32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Tema de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Acciones Colectivas</vt:lpstr>
      <vt:lpstr>Acciones Colectivas</vt:lpstr>
      <vt:lpstr>Slide 13</vt:lpstr>
      <vt:lpstr>Slide 14</vt:lpstr>
      <vt:lpstr>Slide 15</vt:lpstr>
      <vt:lpstr>Slide 16</vt:lpstr>
      <vt:lpstr>Slide 17</vt:lpstr>
      <vt:lpstr>Slide 18</vt:lpstr>
      <vt:lpstr>Proyecto de Ley Federal de Responsabilidad Ambiental 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Bienvenidos</dc:title>
  <dc:creator>Propietario</dc:creator>
  <cp:lastModifiedBy>jlrendon</cp:lastModifiedBy>
  <cp:revision>138</cp:revision>
  <dcterms:created xsi:type="dcterms:W3CDTF">2012-03-22T23:13:24Z</dcterms:created>
  <dcterms:modified xsi:type="dcterms:W3CDTF">2012-08-21T17:23:24Z</dcterms:modified>
</cp:coreProperties>
</file>