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0" r:id="rId1"/>
    <p:sldMasterId id="2147483734" r:id="rId2"/>
    <p:sldMasterId id="2147483719" r:id="rId3"/>
    <p:sldMasterId id="2147483748" r:id="rId4"/>
  </p:sldMasterIdLst>
  <p:notesMasterIdLst>
    <p:notesMasterId r:id="rId57"/>
  </p:notesMasterIdLst>
  <p:handoutMasterIdLst>
    <p:handoutMasterId r:id="rId58"/>
  </p:handoutMasterIdLst>
  <p:sldIdLst>
    <p:sldId id="381" r:id="rId5"/>
    <p:sldId id="495" r:id="rId6"/>
    <p:sldId id="640" r:id="rId7"/>
    <p:sldId id="496" r:id="rId8"/>
    <p:sldId id="498" r:id="rId9"/>
    <p:sldId id="499" r:id="rId10"/>
    <p:sldId id="641" r:id="rId11"/>
    <p:sldId id="643" r:id="rId12"/>
    <p:sldId id="642" r:id="rId13"/>
    <p:sldId id="644" r:id="rId14"/>
    <p:sldId id="500" r:id="rId15"/>
    <p:sldId id="501" r:id="rId16"/>
    <p:sldId id="502" r:id="rId17"/>
    <p:sldId id="639" r:id="rId18"/>
    <p:sldId id="503" r:id="rId19"/>
    <p:sldId id="504" r:id="rId20"/>
    <p:sldId id="505" r:id="rId21"/>
    <p:sldId id="506" r:id="rId22"/>
    <p:sldId id="638" r:id="rId23"/>
    <p:sldId id="507" r:id="rId24"/>
    <p:sldId id="509" r:id="rId25"/>
    <p:sldId id="510" r:id="rId26"/>
    <p:sldId id="511" r:id="rId27"/>
    <p:sldId id="512" r:id="rId28"/>
    <p:sldId id="513" r:id="rId29"/>
    <p:sldId id="645" r:id="rId30"/>
    <p:sldId id="646" r:id="rId31"/>
    <p:sldId id="647" r:id="rId32"/>
    <p:sldId id="648" r:id="rId33"/>
    <p:sldId id="649" r:id="rId34"/>
    <p:sldId id="650" r:id="rId35"/>
    <p:sldId id="651" r:id="rId36"/>
    <p:sldId id="652" r:id="rId37"/>
    <p:sldId id="653" r:id="rId38"/>
    <p:sldId id="654" r:id="rId39"/>
    <p:sldId id="655" r:id="rId40"/>
    <p:sldId id="656" r:id="rId41"/>
    <p:sldId id="657" r:id="rId42"/>
    <p:sldId id="658" r:id="rId43"/>
    <p:sldId id="659" r:id="rId44"/>
    <p:sldId id="660" r:id="rId45"/>
    <p:sldId id="661" r:id="rId46"/>
    <p:sldId id="662" r:id="rId47"/>
    <p:sldId id="663" r:id="rId48"/>
    <p:sldId id="664" r:id="rId49"/>
    <p:sldId id="665" r:id="rId50"/>
    <p:sldId id="666" r:id="rId51"/>
    <p:sldId id="667" r:id="rId52"/>
    <p:sldId id="668" r:id="rId53"/>
    <p:sldId id="669" r:id="rId54"/>
    <p:sldId id="670" r:id="rId55"/>
    <p:sldId id="671" r:id="rId56"/>
  </p:sldIdLst>
  <p:sldSz cx="9144000" cy="6858000" type="screen4x3"/>
  <p:notesSz cx="6858000" cy="9180513"/>
  <p:defaultTextStyle>
    <a:defPPr>
      <a:defRPr lang="es-ES_tradnl"/>
    </a:defPPr>
    <a:lvl1pPr algn="ctr" rtl="0" fontAlgn="base">
      <a:spcBef>
        <a:spcPct val="20000"/>
      </a:spcBef>
      <a:spcAft>
        <a:spcPct val="0"/>
      </a:spcAft>
      <a:buClr>
        <a:schemeClr val="hlink"/>
      </a:buClr>
      <a:buSzPct val="120000"/>
      <a:defRPr sz="1000" b="1" kern="1200">
        <a:solidFill>
          <a:schemeClr val="hlink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Clr>
        <a:schemeClr val="hlink"/>
      </a:buClr>
      <a:buSzPct val="120000"/>
      <a:defRPr sz="1000" b="1" kern="1200">
        <a:solidFill>
          <a:schemeClr val="hlink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Clr>
        <a:schemeClr val="hlink"/>
      </a:buClr>
      <a:buSzPct val="120000"/>
      <a:defRPr sz="1000" b="1" kern="1200">
        <a:solidFill>
          <a:schemeClr val="hlink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Clr>
        <a:schemeClr val="hlink"/>
      </a:buClr>
      <a:buSzPct val="120000"/>
      <a:defRPr sz="1000" b="1" kern="1200">
        <a:solidFill>
          <a:schemeClr val="hlink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Clr>
        <a:schemeClr val="hlink"/>
      </a:buClr>
      <a:buSzPct val="120000"/>
      <a:defRPr sz="1000" b="1" kern="1200">
        <a:solidFill>
          <a:schemeClr val="hlink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hlink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hlink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hlink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hlink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3366"/>
    <a:srgbClr val="FFFFFF"/>
    <a:srgbClr val="A7A969"/>
    <a:srgbClr val="B6B781"/>
    <a:srgbClr val="D49C00"/>
    <a:srgbClr val="CECFAB"/>
    <a:srgbClr val="CCECFF"/>
    <a:srgbClr val="CC9900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6176" autoAdjust="0"/>
    <p:restoredTop sz="92988" autoAdjust="0"/>
  </p:normalViewPr>
  <p:slideViewPr>
    <p:cSldViewPr>
      <p:cViewPr varScale="1">
        <p:scale>
          <a:sx n="69" d="100"/>
          <a:sy n="69" d="100"/>
        </p:scale>
        <p:origin x="-1782" y="-108"/>
      </p:cViewPr>
      <p:guideLst>
        <p:guide orient="horz" pos="4319"/>
        <p:guide/>
      </p:guideLst>
    </p:cSldViewPr>
  </p:slideViewPr>
  <p:outlineViewPr>
    <p:cViewPr>
      <p:scale>
        <a:sx n="66" d="100"/>
        <a:sy n="66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  <p:sld r:id="rId39" collapse="1"/>
      <p:sld r:id="rId40" collapse="1"/>
      <p:sld r:id="rId41" collapse="1"/>
      <p:sld r:id="rId42" collapse="1"/>
      <p:sld r:id="rId43" collapse="1"/>
      <p:sld r:id="rId44" collapse="1"/>
      <p:sld r:id="rId45" collapse="1"/>
      <p:sld r:id="rId46" collapse="1"/>
      <p:sld r:id="rId47" collapse="1"/>
      <p:sld r:id="rId48" collapse="1"/>
      <p:sld r:id="rId4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704" y="-96"/>
      </p:cViewPr>
      <p:guideLst>
        <p:guide orient="horz" pos="2892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3" Type="http://schemas.openxmlformats.org/officeDocument/2006/relationships/slide" Target="slides/slide15.xml"/><Relationship Id="rId18" Type="http://schemas.openxmlformats.org/officeDocument/2006/relationships/slide" Target="slides/slide21.xml"/><Relationship Id="rId26" Type="http://schemas.openxmlformats.org/officeDocument/2006/relationships/slide" Target="slides/slide29.xml"/><Relationship Id="rId39" Type="http://schemas.openxmlformats.org/officeDocument/2006/relationships/slide" Target="slides/slide42.xml"/><Relationship Id="rId3" Type="http://schemas.openxmlformats.org/officeDocument/2006/relationships/slide" Target="slides/slide4.xml"/><Relationship Id="rId21" Type="http://schemas.openxmlformats.org/officeDocument/2006/relationships/slide" Target="slides/slide24.xml"/><Relationship Id="rId34" Type="http://schemas.openxmlformats.org/officeDocument/2006/relationships/slide" Target="slides/slide37.xml"/><Relationship Id="rId42" Type="http://schemas.openxmlformats.org/officeDocument/2006/relationships/slide" Target="slides/slide45.xml"/><Relationship Id="rId47" Type="http://schemas.openxmlformats.org/officeDocument/2006/relationships/slide" Target="slides/slide50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17" Type="http://schemas.openxmlformats.org/officeDocument/2006/relationships/slide" Target="slides/slide20.xml"/><Relationship Id="rId25" Type="http://schemas.openxmlformats.org/officeDocument/2006/relationships/slide" Target="slides/slide28.xml"/><Relationship Id="rId33" Type="http://schemas.openxmlformats.org/officeDocument/2006/relationships/slide" Target="slides/slide36.xml"/><Relationship Id="rId38" Type="http://schemas.openxmlformats.org/officeDocument/2006/relationships/slide" Target="slides/slide41.xml"/><Relationship Id="rId46" Type="http://schemas.openxmlformats.org/officeDocument/2006/relationships/slide" Target="slides/slide49.xml"/><Relationship Id="rId2" Type="http://schemas.openxmlformats.org/officeDocument/2006/relationships/slide" Target="slides/slide2.xml"/><Relationship Id="rId16" Type="http://schemas.openxmlformats.org/officeDocument/2006/relationships/slide" Target="slides/slide18.xml"/><Relationship Id="rId20" Type="http://schemas.openxmlformats.org/officeDocument/2006/relationships/slide" Target="slides/slide23.xml"/><Relationship Id="rId29" Type="http://schemas.openxmlformats.org/officeDocument/2006/relationships/slide" Target="slides/slide32.xml"/><Relationship Id="rId41" Type="http://schemas.openxmlformats.org/officeDocument/2006/relationships/slide" Target="slides/slide44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24" Type="http://schemas.openxmlformats.org/officeDocument/2006/relationships/slide" Target="slides/slide27.xml"/><Relationship Id="rId32" Type="http://schemas.openxmlformats.org/officeDocument/2006/relationships/slide" Target="slides/slide35.xml"/><Relationship Id="rId37" Type="http://schemas.openxmlformats.org/officeDocument/2006/relationships/slide" Target="slides/slide40.xml"/><Relationship Id="rId40" Type="http://schemas.openxmlformats.org/officeDocument/2006/relationships/slide" Target="slides/slide43.xml"/><Relationship Id="rId45" Type="http://schemas.openxmlformats.org/officeDocument/2006/relationships/slide" Target="slides/slide48.xml"/><Relationship Id="rId5" Type="http://schemas.openxmlformats.org/officeDocument/2006/relationships/slide" Target="slides/slide6.xml"/><Relationship Id="rId15" Type="http://schemas.openxmlformats.org/officeDocument/2006/relationships/slide" Target="slides/slide17.xml"/><Relationship Id="rId23" Type="http://schemas.openxmlformats.org/officeDocument/2006/relationships/slide" Target="slides/slide26.xml"/><Relationship Id="rId28" Type="http://schemas.openxmlformats.org/officeDocument/2006/relationships/slide" Target="slides/slide31.xml"/><Relationship Id="rId36" Type="http://schemas.openxmlformats.org/officeDocument/2006/relationships/slide" Target="slides/slide39.xml"/><Relationship Id="rId49" Type="http://schemas.openxmlformats.org/officeDocument/2006/relationships/slide" Target="slides/slide52.xml"/><Relationship Id="rId10" Type="http://schemas.openxmlformats.org/officeDocument/2006/relationships/slide" Target="slides/slide11.xml"/><Relationship Id="rId19" Type="http://schemas.openxmlformats.org/officeDocument/2006/relationships/slide" Target="slides/slide22.xml"/><Relationship Id="rId31" Type="http://schemas.openxmlformats.org/officeDocument/2006/relationships/slide" Target="slides/slide34.xml"/><Relationship Id="rId44" Type="http://schemas.openxmlformats.org/officeDocument/2006/relationships/slide" Target="slides/slide47.xml"/><Relationship Id="rId4" Type="http://schemas.openxmlformats.org/officeDocument/2006/relationships/slide" Target="slides/slide5.xml"/><Relationship Id="rId9" Type="http://schemas.openxmlformats.org/officeDocument/2006/relationships/slide" Target="slides/slide10.xml"/><Relationship Id="rId14" Type="http://schemas.openxmlformats.org/officeDocument/2006/relationships/slide" Target="slides/slide16.xml"/><Relationship Id="rId22" Type="http://schemas.openxmlformats.org/officeDocument/2006/relationships/slide" Target="slides/slide25.xml"/><Relationship Id="rId27" Type="http://schemas.openxmlformats.org/officeDocument/2006/relationships/slide" Target="slides/slide30.xml"/><Relationship Id="rId30" Type="http://schemas.openxmlformats.org/officeDocument/2006/relationships/slide" Target="slides/slide33.xml"/><Relationship Id="rId35" Type="http://schemas.openxmlformats.org/officeDocument/2006/relationships/slide" Target="slides/slide38.xml"/><Relationship Id="rId43" Type="http://schemas.openxmlformats.org/officeDocument/2006/relationships/slide" Target="slides/slide46.xml"/><Relationship Id="rId48" Type="http://schemas.openxmlformats.org/officeDocument/2006/relationships/slide" Target="slides/slide51.xml"/><Relationship Id="rId8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Tx/>
              <a:buSzTx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endParaRPr lang="es-ES_tradnl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endParaRPr lang="es-ES_tradnl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97913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Tx/>
              <a:buSzTx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endParaRPr lang="es-ES_tradnl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97913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fld id="{729B1D25-D8AE-4796-9CE8-26B343C25A8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Tx/>
              <a:buSzTx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endParaRPr lang="es-ES_tradnl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endParaRPr lang="es-ES_tradnl"/>
          </a:p>
        </p:txBody>
      </p:sp>
      <p:sp>
        <p:nvSpPr>
          <p:cNvPr id="880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725488"/>
            <a:ext cx="4508500" cy="3381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8163"/>
            <a:ext cx="5029200" cy="410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97913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Tx/>
              <a:buSzTx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endParaRPr lang="es-ES_tradnl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97913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fld id="{77D6E441-A134-43A1-9309-5C42162C303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12BEDA-0B61-4A18-A22A-99CB16E99D35}" type="slidenum">
              <a:rPr lang="es-ES_tradnl"/>
              <a:pPr/>
              <a:t>1</a:t>
            </a:fld>
            <a:endParaRPr lang="es-ES_tradnl" dirty="0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BE16A4-FAA0-4392-9ADE-494B736F1931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432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0699EC-B1CA-4889-A437-08842FA739A7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434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9C7779-F5BC-4283-82B0-F1E442553A12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436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2A22DB-BD83-41D8-80FE-5921502AE272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438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4CAC44-44C5-4DBD-A489-D04902F3F698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440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709050-4C57-44DC-AB38-0B69DDED150E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442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BE0D17-B107-4EB5-972C-BAEC13EE2E45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44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DBD3D6-642C-4AC0-9D2C-152C703186D1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446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DED434-4786-42ED-BDA7-E527C028EDE4}" type="slidenum">
              <a:rPr lang="es-ES_tradnl"/>
              <a:pPr/>
              <a:t>21</a:t>
            </a:fld>
            <a:endParaRPr lang="es-ES_tradnl" dirty="0"/>
          </a:p>
        </p:txBody>
      </p:sp>
      <p:sp>
        <p:nvSpPr>
          <p:cNvPr id="450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0733E6-08ED-4363-AD80-EC71CA4ED7B6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45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272763-2059-4D88-A4CD-043D7B1134C4}" type="slidenum">
              <a:rPr lang="es-ES_tradnl"/>
              <a:pPr/>
              <a:t>2</a:t>
            </a:fld>
            <a:endParaRPr lang="es-ES_tradnl" dirty="0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1B9DA0-BD8D-448A-86CF-AE6D0CDA7924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45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2B8647-094A-419E-9A9E-ACE0931014E6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27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28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29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30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31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32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65E496-6AD8-4D3D-B53C-5362057715BC}" type="slidenum">
              <a:rPr lang="es-ES_tradnl"/>
              <a:pPr/>
              <a:t>4</a:t>
            </a:fld>
            <a:endParaRPr lang="es-ES_tradnl" dirty="0"/>
          </a:p>
        </p:txBody>
      </p:sp>
      <p:sp>
        <p:nvSpPr>
          <p:cNvPr id="42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33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34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35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36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37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38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39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40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41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42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5F1376-CB26-44EC-A24F-5FAE046AB9B3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428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43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44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45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46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47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48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49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50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51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D914-4176-4725-AF7D-9B7762DD45BF}" type="slidenum">
              <a:rPr lang="es-ES_tradnl"/>
              <a:pPr/>
              <a:t>52</a:t>
            </a:fld>
            <a:endParaRPr lang="es-ES_tradnl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470E9-0821-4C7A-8A32-3FAA91EA6AD2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470E9-0821-4C7A-8A32-3FAA91EA6AD2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470E9-0821-4C7A-8A32-3FAA91EA6AD2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470E9-0821-4C7A-8A32-3FAA91EA6AD2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470E9-0821-4C7A-8A32-3FAA91EA6AD2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vmlDrawing" Target="../drawings/vmlDrawing1.v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4.xml"/><Relationship Id="rId1" Type="http://schemas.openxmlformats.org/officeDocument/2006/relationships/vmlDrawing" Target="../drawings/vmlDrawing2.v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DE1-1FF1-44B4-AC8B-32EF4A8F191B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439E-BE77-49AA-8E4E-FB1A1A568A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DE1-1FF1-44B4-AC8B-32EF4A8F191B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439E-BE77-49AA-8E4E-FB1A1A568A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DE1-1FF1-44B4-AC8B-32EF4A8F191B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439E-BE77-49AA-8E4E-FB1A1A568A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DE1-1FF1-44B4-AC8B-32EF4A8F191B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439E-BE77-49AA-8E4E-FB1A1A568A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DE1-1FF1-44B4-AC8B-32EF4A8F191B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439E-BE77-49AA-8E4E-FB1A1A568A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DE1-1FF1-44B4-AC8B-32EF4A8F191B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439E-BE77-49AA-8E4E-FB1A1A568A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DE1-1FF1-44B4-AC8B-32EF4A8F191B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439E-BE77-49AA-8E4E-FB1A1A568A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DE1-1FF1-44B4-AC8B-32EF4A8F191B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439E-BE77-49AA-8E4E-FB1A1A568A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DE1-1FF1-44B4-AC8B-32EF4A8F191B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439E-BE77-49AA-8E4E-FB1A1A568A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DE1-1FF1-44B4-AC8B-32EF4A8F191B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439E-BE77-49AA-8E4E-FB1A1A568A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DE1-1FF1-44B4-AC8B-32EF4A8F191B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439E-BE77-49AA-8E4E-FB1A1A568A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74C2-99FA-42F2-A54D-6B56C7E8352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471-6525-4319-BE66-B0F0F1282AC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74C2-99FA-42F2-A54D-6B56C7E8352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471-6525-4319-BE66-B0F0F1282AC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74C2-99FA-42F2-A54D-6B56C7E8352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471-6525-4319-BE66-B0F0F1282AC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74C2-99FA-42F2-A54D-6B56C7E8352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471-6525-4319-BE66-B0F0F1282AC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74C2-99FA-42F2-A54D-6B56C7E8352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471-6525-4319-BE66-B0F0F1282AC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74C2-99FA-42F2-A54D-6B56C7E8352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471-6525-4319-BE66-B0F0F1282AC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74C2-99FA-42F2-A54D-6B56C7E8352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471-6525-4319-BE66-B0F0F1282AC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74C2-99FA-42F2-A54D-6B56C7E8352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471-6525-4319-BE66-B0F0F1282AC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74C2-99FA-42F2-A54D-6B56C7E8352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471-6525-4319-BE66-B0F0F1282AC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74C2-99FA-42F2-A54D-6B56C7E8352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471-6525-4319-BE66-B0F0F1282AC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74C2-99FA-42F2-A54D-6B56C7E8352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471-6525-4319-BE66-B0F0F1282AC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0"/>
            <a:ext cx="8686800" cy="6019800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DA05138-681D-471E-A9D7-8D3D35E1239E}" type="slidenum">
              <a:rPr lang="es-ES"/>
              <a:pPr/>
              <a:t>‹Nº›</a:t>
            </a:fld>
            <a:endParaRPr lang="es-ES"/>
          </a:p>
        </p:txBody>
      </p:sp>
      <p:graphicFrame>
        <p:nvGraphicFramePr>
          <p:cNvPr id="778242" name="Object 2"/>
          <p:cNvGraphicFramePr>
            <a:graphicFrameLocks noChangeAspect="1"/>
          </p:cNvGraphicFramePr>
          <p:nvPr/>
        </p:nvGraphicFramePr>
        <p:xfrm>
          <a:off x="142844" y="142852"/>
          <a:ext cx="676205" cy="571480"/>
        </p:xfrm>
        <a:graphic>
          <a:graphicData uri="http://schemas.openxmlformats.org/presentationml/2006/ole">
            <p:oleObj spid="_x0000_s778242" name="Imagen de mapa de bits" r:id="rId3" imgW="2905531" imgH="2010056" progId="PBrush">
              <p:embed/>
            </p:oleObj>
          </a:graphicData>
        </a:graphic>
      </p:graphicFrame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193-DACF-41F7-9D82-90C556E3832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193-DACF-41F7-9D82-90C556E3832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193-DACF-41F7-9D82-90C556E3832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193-DACF-41F7-9D82-90C556E3832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193-DACF-41F7-9D82-90C556E3832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21" Type="http://schemas.openxmlformats.org/officeDocument/2006/relationships/slideLayout" Target="../slideLayouts/slideLayout54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5" Type="http://schemas.openxmlformats.org/officeDocument/2006/relationships/slideLayout" Target="../slideLayouts/slideLayout58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24" Type="http://schemas.openxmlformats.org/officeDocument/2006/relationships/slideLayout" Target="../slideLayouts/slideLayout57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98DE1-1FF1-44B4-AC8B-32EF4A8F191B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0439E-BE77-49AA-8E4E-FB1A1A568A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874C2-99FA-42F2-A54D-6B56C7E8352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EB471-6525-4319-BE66-B0F0F1282AC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A35C84-AF64-4ABF-986A-3B411E5A5541}" type="datetimeFigureOut">
              <a:rPr lang="es-ES" smtClean="0"/>
              <a:pPr/>
              <a:t>19/08/2012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1D108F-34D0-4B8B-AF2B-348B79285A7A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766" r:id="rId18"/>
    <p:sldLayoutId id="2147483767" r:id="rId19"/>
    <p:sldLayoutId id="2147483746" r:id="rId20"/>
    <p:sldLayoutId id="2147483731" r:id="rId21"/>
    <p:sldLayoutId id="2147483732" r:id="rId22"/>
    <p:sldLayoutId id="2147483733" r:id="rId23"/>
    <p:sldLayoutId id="2147483705" r:id="rId24"/>
    <p:sldLayoutId id="2147483706" r:id="rId25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erardo.alvarado47@yahoo.com.m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4" Type="http://schemas.openxmlformats.org/officeDocument/2006/relationships/hyperlink" Target="mailto:gerardo@yahoo.com.mx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1" name="Rectangle 3"/>
          <p:cNvSpPr>
            <a:spLocks noChangeArrowheads="1"/>
          </p:cNvSpPr>
          <p:nvPr/>
        </p:nvSpPr>
        <p:spPr bwMode="auto">
          <a:xfrm>
            <a:off x="0" y="1000132"/>
            <a:ext cx="9144000" cy="585789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39999">
                <a:srgbClr val="85C2FF"/>
              </a:gs>
              <a:gs pos="39999">
                <a:schemeClr val="tx2">
                  <a:lumMod val="60000"/>
                  <a:lumOff val="40000"/>
                </a:schemeClr>
              </a:gs>
              <a:gs pos="70000">
                <a:schemeClr val="tx1">
                  <a:lumMod val="50000"/>
                  <a:lumOff val="5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/>
            <a:endParaRPr lang="es-MX" sz="4000" b="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/>
            <a:endParaRPr lang="es-MX" sz="2800" b="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/>
            <a:r>
              <a:rPr lang="es-MX" sz="32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IMPLANTACIÓN DE PLAN DE MANEJO </a:t>
            </a:r>
          </a:p>
          <a:p>
            <a:pPr marL="342900" indent="-342900"/>
            <a:r>
              <a:rPr lang="es-MX" sz="32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Y SU PROGRAMA DE </a:t>
            </a:r>
          </a:p>
          <a:p>
            <a:pPr marL="342900" indent="-342900"/>
            <a:r>
              <a:rPr lang="es-MX" sz="32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MINIMIZACIÓN DE RESIDUOS</a:t>
            </a:r>
          </a:p>
          <a:p>
            <a:pPr marL="342900" indent="-342900"/>
            <a:endParaRPr lang="es-MX" sz="4000" b="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r">
              <a:spcBef>
                <a:spcPts val="0"/>
              </a:spcBef>
            </a:pPr>
            <a:r>
              <a:rPr lang="es-MX" sz="24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Dr. Gerardo A. Alvarado Salinas.</a:t>
            </a:r>
          </a:p>
          <a:p>
            <a:pPr marL="342900" indent="-342900" algn="r">
              <a:spcBef>
                <a:spcPts val="0"/>
              </a:spcBef>
            </a:pPr>
            <a:r>
              <a:rPr lang="es-MX" sz="24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/>
              </a:rPr>
              <a:t>gerardo.alvarado47@yahoo.com.mx</a:t>
            </a:r>
            <a:endParaRPr lang="es-MX" sz="2400" b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r">
              <a:spcBef>
                <a:spcPts val="0"/>
              </a:spcBef>
            </a:pPr>
            <a:r>
              <a:rPr lang="es-MX" sz="24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/>
              </a:rPr>
              <a:t>can.gerardo@yahoo.com.mx</a:t>
            </a:r>
            <a:r>
              <a:rPr lang="es-MX" sz="24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marL="342900" indent="-342900" algn="r">
              <a:spcBef>
                <a:spcPts val="0"/>
              </a:spcBef>
            </a:pPr>
            <a:r>
              <a:rPr lang="es-MX" sz="24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Tel.- 899-285-8846</a:t>
            </a:r>
          </a:p>
          <a:p>
            <a:pPr marL="342900" indent="-342900" algn="r">
              <a:spcBef>
                <a:spcPts val="0"/>
              </a:spcBef>
            </a:pPr>
            <a:r>
              <a:rPr lang="es-MX" sz="2400" b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Nextel.- 92*13*45896</a:t>
            </a:r>
          </a:p>
          <a:p>
            <a:pPr marL="342900" indent="-342900"/>
            <a:endParaRPr lang="es-MX" sz="4000" b="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/>
            <a:endParaRPr lang="es-MX" sz="4000" b="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/>
            <a:endParaRPr lang="es-MX" sz="4000" b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1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FB8F-4E14-4C2E-8298-B4FCFCA2EEE0}" type="slidenum">
              <a:rPr lang="es-ES"/>
              <a:pPr/>
              <a:t>10</a:t>
            </a:fld>
            <a:endParaRPr lang="es-ES"/>
          </a:p>
        </p:txBody>
      </p:sp>
      <p:sp>
        <p:nvSpPr>
          <p:cNvPr id="429059" name="Rectangle 3"/>
          <p:cNvSpPr>
            <a:spLocks noChangeArrowheads="1"/>
          </p:cNvSpPr>
          <p:nvPr/>
        </p:nvSpPr>
        <p:spPr bwMode="auto">
          <a:xfrm>
            <a:off x="428596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VII. Residuos de la construcción, mantenimiento y demolición en general</a:t>
            </a:r>
            <a:r>
              <a:rPr lang="es-MX" sz="2400" dirty="0" smtClean="0">
                <a:solidFill>
                  <a:schemeClr val="tx2">
                    <a:lumMod val="25000"/>
                  </a:schemeClr>
                </a:solidFill>
              </a:rPr>
              <a:t>. 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VIII. Residuos tecnológicos provenientes de las industrias de la informática, fabricantes de productos electrónicos o de vehículos automotores y otros que al transcurrir su vida útil, por sus características, requieren de un manejo específico, y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IX. Otros que determine la Secretaría de común acuerdo con las entidades federativas y municipios, que así lo convengan para facilitar su gestión integral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059" grpId="0" build="p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CA93-8FD3-4372-9603-4862D3B6483F}" type="slidenum">
              <a:rPr lang="es-ES"/>
              <a:pPr/>
              <a:t>11</a:t>
            </a:fld>
            <a:endParaRPr lang="es-ES"/>
          </a:p>
        </p:txBody>
      </p:sp>
      <p:sp>
        <p:nvSpPr>
          <p:cNvPr id="431107" name="Rectangle 3"/>
          <p:cNvSpPr>
            <a:spLocks noChangeArrowheads="1"/>
          </p:cNvSpPr>
          <p:nvPr/>
        </p:nvSpPr>
        <p:spPr bwMode="auto">
          <a:xfrm>
            <a:off x="381000" y="785794"/>
            <a:ext cx="815975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260350" algn="just"/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Artículo 31</a:t>
            </a:r>
          </a:p>
          <a:p>
            <a:pPr marL="82550" algn="just"/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Estarán sujetos a un plan de manejo los siguientes residuos peligrosos y los productos usados, caducos, retirados del comercio o que se desechen y estén clasificados como tales en la </a:t>
            </a:r>
            <a:r>
              <a:rPr lang="es-MX" sz="2600" dirty="0" err="1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NOMs</a:t>
            </a:r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.</a:t>
            </a:r>
          </a:p>
          <a:p>
            <a:pPr marL="360363" indent="-277813" algn="just"/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I.- Aceites lubricantes usados.</a:t>
            </a:r>
          </a:p>
          <a:p>
            <a:pPr marL="360363" indent="-277813" algn="just"/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II.- Disolventes orgánicos usados.</a:t>
            </a:r>
          </a:p>
          <a:p>
            <a:pPr marL="360363" indent="-277813" algn="just"/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III.- Convertidores catalíticos de vehículos automotores.</a:t>
            </a:r>
          </a:p>
          <a:p>
            <a:pPr marL="360363" indent="-277813" algn="just"/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IV.- Acumuladores de vehículos automotores conteniendo plomo.</a:t>
            </a:r>
          </a:p>
          <a:p>
            <a:pPr marL="360363" indent="-277813" algn="just"/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V.- Baterías eléctricas a base de mercurio o de níquel cadmio.</a:t>
            </a:r>
          </a:p>
          <a:p>
            <a:pPr marL="342900" indent="-342900" algn="just"/>
            <a:endParaRPr lang="es-MX" sz="2400" i="1" dirty="0">
              <a:solidFill>
                <a:schemeClr val="accent1">
                  <a:lumMod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0CBC-8226-4EF1-867A-B97A3C5896A9}" type="slidenum">
              <a:rPr lang="es-ES"/>
              <a:pPr/>
              <a:t>12</a:t>
            </a:fld>
            <a:endParaRPr lang="es-ES"/>
          </a:p>
        </p:txBody>
      </p:sp>
      <p:sp>
        <p:nvSpPr>
          <p:cNvPr id="433155" name="Rectangle 3"/>
          <p:cNvSpPr>
            <a:spLocks noChangeArrowheads="1"/>
          </p:cNvSpPr>
          <p:nvPr/>
        </p:nvSpPr>
        <p:spPr bwMode="auto">
          <a:xfrm>
            <a:off x="484216" y="785794"/>
            <a:ext cx="815975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9750" indent="-457200" algn="just"/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VI.- Lámparas fluorescentes y de vapor de mercurio.</a:t>
            </a:r>
          </a:p>
          <a:p>
            <a:pPr marL="539750" indent="-457200" algn="just"/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       Aditamentos que contengan mercurio, cadmio o plomo.</a:t>
            </a:r>
          </a:p>
          <a:p>
            <a:pPr marL="539750" indent="-457200" algn="just"/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VIII.- Fármacos</a:t>
            </a:r>
          </a:p>
          <a:p>
            <a:pPr marL="539750" indent="-457200" algn="just"/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IX.- Plaguicidas y sus envases que contengan remanentes de los mismos.</a:t>
            </a:r>
          </a:p>
          <a:p>
            <a:pPr marL="539750" indent="-457200" algn="just"/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X.- Compuestos orgánicos persistentes como los </a:t>
            </a:r>
            <a:r>
              <a:rPr lang="es-MX" sz="2600" dirty="0" err="1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bifenilos</a:t>
            </a:r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s-MX" sz="2600" dirty="0" err="1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policlorados</a:t>
            </a:r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.</a:t>
            </a:r>
          </a:p>
          <a:p>
            <a:pPr marL="539750" indent="-457200" algn="just"/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XI.- Lodos de perforación base aceite, provenientes de la extracción de combustibles fósiles y lodos provenientes de plantas de tratamiento de aguas residuales, cuando se consideren peligrosos.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BDE28-A112-4EE7-90C7-C3DBE8145926}" type="slidenum">
              <a:rPr lang="es-ES"/>
              <a:pPr/>
              <a:t>13</a:t>
            </a:fld>
            <a:endParaRPr lang="es-ES"/>
          </a:p>
        </p:txBody>
      </p:sp>
      <p:sp>
        <p:nvSpPr>
          <p:cNvPr id="435203" name="Rectangle 3"/>
          <p:cNvSpPr>
            <a:spLocks noChangeArrowheads="1"/>
          </p:cNvSpPr>
          <p:nvPr/>
        </p:nvSpPr>
        <p:spPr bwMode="auto">
          <a:xfrm>
            <a:off x="341340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9750" indent="-457200" algn="just"/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XII.- La sangre y los componentes de ésta, solo en su forma liquida, así como sus derivados.</a:t>
            </a:r>
          </a:p>
          <a:p>
            <a:pPr marL="539750" indent="-457200" algn="just"/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XIII.- Las cepas y cultivos de agentes patógenos, generados en los procedimientos de diagnóstico e investigación y en la producción y control de agentes biológicos.</a:t>
            </a:r>
          </a:p>
          <a:p>
            <a:pPr marL="539750" indent="-457200" algn="just"/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XIV.- Los residuos patológicos constituidos por tejidos, órganos y partes que se remueven durante las necropsias, la cirugía o algún otro tipo de intervención quirúrgica y que no estén contenidos en formol.</a:t>
            </a:r>
          </a:p>
          <a:p>
            <a:pPr marL="539750" indent="-457200" algn="just"/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XV.- los residuos punzo cortantes que hayan estado en contacto con humanos o animales o sus muestras biológicas durante el diagnostico y tratamiento, incluyendo navajas de bisturí, lancetas, jeringas con aguja integrada, agujas hipodérmicas, de acupuntura y para tatuajes.</a:t>
            </a:r>
          </a:p>
          <a:p>
            <a:pPr marL="95250" indent="-95250" algn="just"/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285720" y="928670"/>
            <a:ext cx="8686800" cy="5500726"/>
          </a:xfrm>
        </p:spPr>
        <p:txBody>
          <a:bodyPr/>
          <a:lstStyle/>
          <a:p>
            <a:pPr algn="ctr"/>
            <a:endParaRPr lang="es-MX" sz="28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None/>
            </a:pPr>
            <a:endParaRPr lang="es-MX" sz="28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ts val="1200"/>
              </a:spcBef>
              <a:buNone/>
            </a:pPr>
            <a:endParaRPr lang="es-MX" sz="3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ts val="1200"/>
              </a:spcBef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REGLAMENTO DE LA LEY GENERAL</a:t>
            </a:r>
          </a:p>
          <a:p>
            <a:pPr algn="ctr">
              <a:spcBef>
                <a:spcPts val="1200"/>
              </a:spcBef>
              <a:buNone/>
            </a:pPr>
            <a:r>
              <a:rPr lang="es-MX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 LA PREVENCIÓN  Y  GESTIÓN INTEGRAL DE LOS RESIDUOS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AF2BE-059E-4EF2-AF04-307857988035}" type="slidenum">
              <a:rPr lang="es-ES"/>
              <a:pPr/>
              <a:t>15</a:t>
            </a:fld>
            <a:endParaRPr lang="es-ES"/>
          </a:p>
        </p:txBody>
      </p:sp>
      <p:sp>
        <p:nvSpPr>
          <p:cNvPr id="437251" name="Rectangle 3"/>
          <p:cNvSpPr>
            <a:spLocks noChangeArrowheads="1"/>
          </p:cNvSpPr>
          <p:nvPr/>
        </p:nvSpPr>
        <p:spPr bwMode="auto">
          <a:xfrm>
            <a:off x="457200" y="785794"/>
            <a:ext cx="815975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11200" indent="-711200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Artículo 6</a:t>
            </a:r>
          </a:p>
          <a:p>
            <a:pPr marL="82550" indent="457200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</a:rPr>
              <a:t>Para impulsar la participación de productores, generadores, importadores y demás sectores sociales en la minimización de la generación de residuos peligrosos, se promoverá:</a:t>
            </a:r>
          </a:p>
          <a:p>
            <a:pPr marL="711200" indent="-711200" algn="just">
              <a:buSzPct val="65000"/>
              <a:buFont typeface="Wingdings" pitchFamily="2" charset="2"/>
              <a:buChar char="n"/>
            </a:pPr>
            <a:endParaRPr lang="es-MX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360363" indent="-277813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</a:rPr>
              <a:t>I. La sustitución de los materiales que se empleen como insumos en los procesos y que generen residuos peligrosos, por otros materiales que al procesarse no generen dicho tipo de residuos;</a:t>
            </a:r>
          </a:p>
          <a:p>
            <a:pPr marL="360363" indent="-277813" algn="just">
              <a:buSzPct val="65000"/>
              <a:buFont typeface="Wingdings" pitchFamily="2" charset="2"/>
              <a:buChar char="n"/>
            </a:pPr>
            <a:endParaRPr lang="es-MX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360363" indent="-277813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</a:rPr>
              <a:t>II. El cambio de tecnologías existentes por otras que generen menos residuos peligrosos, y</a:t>
            </a:r>
          </a:p>
          <a:p>
            <a:pPr marL="342900" indent="-342900" algn="just"/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6F69-827E-4B1C-BB56-3309913E0F7F}" type="slidenum">
              <a:rPr lang="es-ES"/>
              <a:pPr/>
              <a:t>16</a:t>
            </a:fld>
            <a:endParaRPr lang="es-ES"/>
          </a:p>
        </p:txBody>
      </p:sp>
      <p:sp>
        <p:nvSpPr>
          <p:cNvPr id="439299" name="Rectangle 3"/>
          <p:cNvSpPr>
            <a:spLocks noChangeArrowheads="1"/>
          </p:cNvSpPr>
          <p:nvPr/>
        </p:nvSpPr>
        <p:spPr bwMode="auto">
          <a:xfrm>
            <a:off x="500034" y="785794"/>
            <a:ext cx="815975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3538" indent="-363538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Artículo 6 (cont.)</a:t>
            </a:r>
          </a:p>
          <a:p>
            <a:pPr marL="363538" indent="-363538" algn="just">
              <a:buSzPct val="65000"/>
              <a:buFont typeface="Wingdings" pitchFamily="2" charset="2"/>
              <a:buChar char="n"/>
            </a:pPr>
            <a:endParaRPr lang="es-MX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marL="360363" indent="-277813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</a:rPr>
              <a:t>III. El establecimiento de programas de minimización, en donde las grandes empresas podrán proporcionar asesoría a las pequeñas y medianas que sean sus proveedoras, o bien, éstas podrán contar con el apoyo de instituciones académicas, asociaciones profesionales, cámaras y asociaciones industriales, así como otras organizaciones afines.</a:t>
            </a:r>
          </a:p>
          <a:p>
            <a:pPr marL="363538" indent="-363538" algn="just">
              <a:buSzPct val="65000"/>
              <a:buFont typeface="Wingdings" pitchFamily="2" charset="2"/>
              <a:buChar char="n"/>
            </a:pPr>
            <a:endParaRPr lang="es-MX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363538" indent="-363538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</a:rPr>
              <a:t>La Secretaría instrumentará un sistema de reconocimiento e incentivos para aquellas empresas que lleven a cabo las acciones descritas en el presente artículo</a:t>
            </a:r>
            <a:r>
              <a:rPr lang="es-MX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.</a:t>
            </a:r>
            <a:r>
              <a:rPr lang="es-E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  <a:endParaRPr lang="es-MX" sz="24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9046E-D763-42B5-AF05-847235D511CD}" type="slidenum">
              <a:rPr lang="es-ES"/>
              <a:pPr/>
              <a:t>17</a:t>
            </a:fld>
            <a:endParaRPr lang="es-ES"/>
          </a:p>
        </p:txBody>
      </p:sp>
      <p:sp>
        <p:nvSpPr>
          <p:cNvPr id="441347" name="Rectangle 3"/>
          <p:cNvSpPr>
            <a:spLocks noChangeArrowheads="1"/>
          </p:cNvSpPr>
          <p:nvPr/>
        </p:nvSpPr>
        <p:spPr bwMode="auto">
          <a:xfrm>
            <a:off x="457200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11200" indent="-711200" algn="just">
              <a:buSzPct val="65000"/>
            </a:pPr>
            <a:r>
              <a:rPr lang="es-ES_tradnl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Artículo 12</a:t>
            </a:r>
          </a:p>
          <a:p>
            <a:pPr marL="711200" indent="-711200" algn="just">
              <a:buSzPct val="65000"/>
            </a:pPr>
            <a:endParaRPr lang="es-ES_tradnl" sz="1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82550" indent="457200" algn="just">
              <a:buSzPct val="65000"/>
            </a:pPr>
            <a:r>
              <a:rPr lang="es-ES_tradnl" sz="2400" dirty="0" smtClean="0">
                <a:solidFill>
                  <a:schemeClr val="tx1"/>
                </a:solidFill>
                <a:latin typeface="Arial Narrow" pitchFamily="34" charset="0"/>
              </a:rPr>
              <a:t>Las normas oficiales mexicanas que expida la Secretaría para la clasificación de los residuos sólidos urbanos y de manejo especial que estarán sujetos a planes de manejo, contendrán:</a:t>
            </a:r>
          </a:p>
          <a:p>
            <a:pPr marL="360363" indent="-277813" algn="just">
              <a:buSzPct val="65000"/>
            </a:pPr>
            <a:r>
              <a:rPr lang="es-ES_tradnl" sz="2400" dirty="0" smtClean="0">
                <a:solidFill>
                  <a:schemeClr val="tx1"/>
                </a:solidFill>
                <a:latin typeface="Arial Narrow" pitchFamily="34" charset="0"/>
              </a:rPr>
              <a:t>I. Los criterios que deberán tomarse en consideración para determinar los residuos sólidos urbanos y de manejo especial que estarán sujetos a plan de manejo;</a:t>
            </a:r>
          </a:p>
          <a:p>
            <a:pPr marL="360363" indent="-277813" algn="just">
              <a:buSzPct val="65000"/>
            </a:pPr>
            <a:r>
              <a:rPr lang="es-ES_tradnl" sz="2400" dirty="0" smtClean="0">
                <a:solidFill>
                  <a:schemeClr val="tx1"/>
                </a:solidFill>
                <a:latin typeface="Arial Narrow" pitchFamily="34" charset="0"/>
              </a:rPr>
              <a:t>II.   Los criterios para la elaboración de los listados;</a:t>
            </a:r>
          </a:p>
          <a:p>
            <a:pPr marL="360363" indent="-277813" algn="just">
              <a:buSzPct val="65000"/>
            </a:pPr>
            <a:r>
              <a:rPr lang="es-ES_tradnl" sz="2400" dirty="0" smtClean="0">
                <a:solidFill>
                  <a:schemeClr val="tx1"/>
                </a:solidFill>
                <a:latin typeface="Arial Narrow" pitchFamily="34" charset="0"/>
              </a:rPr>
              <a:t>III.  Los listados de los residuos sujetos a planes de manejo;</a:t>
            </a:r>
          </a:p>
          <a:p>
            <a:pPr marL="360363" indent="-277813" algn="just">
              <a:buSzPct val="65000"/>
            </a:pPr>
            <a:r>
              <a:rPr lang="es-ES_tradnl" sz="2400" dirty="0" smtClean="0">
                <a:solidFill>
                  <a:schemeClr val="tx1"/>
                </a:solidFill>
                <a:latin typeface="Arial Narrow" pitchFamily="34" charset="0"/>
              </a:rPr>
              <a:t>IV. Los criterios que se tomarán en cuenta para la inclusión y exclusión de residuos de los listados, a solicitud de las entidades federativas y municipios;</a:t>
            </a:r>
            <a:endParaRPr lang="es-MX" sz="24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EA87C-155C-4A31-A5B7-270D52046A38}" type="slidenum">
              <a:rPr lang="es-ES"/>
              <a:pPr/>
              <a:t>18</a:t>
            </a:fld>
            <a:endParaRPr lang="es-ES"/>
          </a:p>
        </p:txBody>
      </p:sp>
      <p:sp>
        <p:nvSpPr>
          <p:cNvPr id="443395" name="Rectangle 3"/>
          <p:cNvSpPr>
            <a:spLocks noChangeArrowheads="1"/>
          </p:cNvSpPr>
          <p:nvPr/>
        </p:nvSpPr>
        <p:spPr bwMode="auto">
          <a:xfrm>
            <a:off x="609600" y="857232"/>
            <a:ext cx="800735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11200" indent="-711200" algn="just">
              <a:buSzPct val="65000"/>
            </a:pPr>
            <a:r>
              <a:rPr lang="es-ES_tradnl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Artículo 12. (cont.)</a:t>
            </a:r>
          </a:p>
          <a:p>
            <a:pPr marL="711200" indent="-711200" algn="just">
              <a:buSzPct val="65000"/>
            </a:pPr>
            <a:endParaRPr lang="es-ES_tradnl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360363" indent="-277813" algn="just">
              <a:buSzPct val="65000"/>
            </a:pPr>
            <a:r>
              <a:rPr lang="es-ES_tradnl" sz="2400" dirty="0" smtClean="0">
                <a:solidFill>
                  <a:schemeClr val="tx1"/>
                </a:solidFill>
                <a:latin typeface="Arial Narrow" pitchFamily="34" charset="0"/>
              </a:rPr>
              <a:t>V.  El tipo de plan de manejo atendiendo a las características de los residuos y los mecanismos de control correspondientes, y</a:t>
            </a:r>
          </a:p>
          <a:p>
            <a:pPr marL="360363" indent="-277813" algn="just">
              <a:buSzPct val="65000"/>
            </a:pPr>
            <a:endParaRPr lang="es-ES_tradnl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360363" indent="-277813" algn="just">
              <a:buSzPct val="65000"/>
            </a:pPr>
            <a:r>
              <a:rPr lang="es-ES_tradnl" sz="2400" dirty="0" smtClean="0">
                <a:solidFill>
                  <a:schemeClr val="tx1"/>
                </a:solidFill>
                <a:latin typeface="Arial Narrow" pitchFamily="34" charset="0"/>
              </a:rPr>
              <a:t>VI. Los elementos y procedimientos que deberán tomarse en consideración en la elaboración e implementación de los planes de manejo correspondientes.</a:t>
            </a:r>
          </a:p>
          <a:p>
            <a:pPr marL="82550" indent="457200" algn="just">
              <a:buSzPct val="65000"/>
            </a:pPr>
            <a:endParaRPr lang="es-ES_tradnl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82550" algn="just">
              <a:buSzPct val="65000"/>
            </a:pPr>
            <a:r>
              <a:rPr lang="es-ES_tradnl" sz="2400" dirty="0" smtClean="0">
                <a:solidFill>
                  <a:schemeClr val="tx1"/>
                </a:solidFill>
                <a:latin typeface="Arial Narrow" pitchFamily="34" charset="0"/>
              </a:rPr>
              <a:t>La vigencia de los listados de los residuos de manejo especial y sólidos urbanos sujetos a plan de manejo, iniciará a partir de la fecha que determinen las normas oficiales mexicanas previstas en el presente artículo. </a:t>
            </a:r>
            <a:endParaRPr lang="es-MX" sz="24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2DF3-EB61-43DA-9EAA-B32E4874928D}" type="slidenum">
              <a:rPr lang="es-ES"/>
              <a:pPr/>
              <a:t>19</a:t>
            </a:fld>
            <a:endParaRPr lang="es-ES"/>
          </a:p>
        </p:txBody>
      </p:sp>
      <p:sp>
        <p:nvSpPr>
          <p:cNvPr id="714754" name="Text Box 2"/>
          <p:cNvSpPr txBox="1">
            <a:spLocks noChangeArrowheads="1"/>
          </p:cNvSpPr>
          <p:nvPr/>
        </p:nvSpPr>
        <p:spPr bwMode="auto">
          <a:xfrm>
            <a:off x="642910" y="857232"/>
            <a:ext cx="7848600" cy="425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buSzPct val="65000"/>
            </a:pPr>
            <a:r>
              <a:rPr lang="es-MX" sz="2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Artículo 13</a:t>
            </a:r>
          </a:p>
          <a:p>
            <a:pPr marL="342900" indent="-342900" algn="just">
              <a:buSzPct val="65000"/>
            </a:pPr>
            <a:endParaRPr lang="es-MX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82550" indent="457200" algn="just">
              <a:buSzPct val="65000"/>
            </a:pPr>
            <a:r>
              <a:rPr lang="es-MX" sz="2600" dirty="0" smtClean="0">
                <a:solidFill>
                  <a:schemeClr val="tx1"/>
                </a:solidFill>
                <a:latin typeface="Arial Narrow" pitchFamily="34" charset="0"/>
              </a:rPr>
              <a:t> Las normas oficiales mexicanas que especifiquen los elementos y procedimientos que se deben considerar al formular los planes de manejo, establecerán criterios generales que orienten la elaboración de los mismos y que permitan al interesado determinar las etapas que cubrirán dichos planes, definir la estructura de manejo, jerarquía y responsabilidad compartida entre las partes involucradas</a:t>
            </a:r>
            <a:endParaRPr lang="es-ES" sz="2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ABCA7-A62E-4E33-B0B4-BBF3C55111FB}" type="slidenum">
              <a:rPr lang="es-ES"/>
              <a:pPr/>
              <a:t>2</a:t>
            </a:fld>
            <a:endParaRPr lang="es-ES" dirty="0"/>
          </a:p>
        </p:txBody>
      </p:sp>
      <p:sp>
        <p:nvSpPr>
          <p:cNvPr id="420867" name="Rectangle 3"/>
          <p:cNvSpPr>
            <a:spLocks noChangeArrowheads="1"/>
          </p:cNvSpPr>
          <p:nvPr/>
        </p:nvSpPr>
        <p:spPr bwMode="auto">
          <a:xfrm>
            <a:off x="571472" y="2357430"/>
            <a:ext cx="815975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/>
            <a:r>
              <a:rPr lang="es-MX" sz="32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LEY GENERAL PARA LA PREVENCIÓN </a:t>
            </a:r>
          </a:p>
          <a:p>
            <a:pPr marL="342900" indent="-342900"/>
            <a:r>
              <a:rPr lang="es-MX" sz="32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Y GESTIÓN INTEGRAL </a:t>
            </a:r>
          </a:p>
          <a:p>
            <a:pPr marL="342900" indent="-342900"/>
            <a:r>
              <a:rPr lang="es-MX" sz="32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DE LOS RESIDUOS</a:t>
            </a:r>
          </a:p>
          <a:p>
            <a:pPr marL="342900" indent="-342900" algn="just"/>
            <a:endParaRPr lang="es-MX" sz="36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/>
            <a:endParaRPr lang="es-MX" sz="3600" b="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67" grpId="0" build="p" autoUpdateAnimBg="0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BC52B-0504-4E53-AE5E-4DF7C03836DE}" type="slidenum">
              <a:rPr lang="es-ES"/>
              <a:pPr/>
              <a:t>20</a:t>
            </a:fld>
            <a:endParaRPr lang="es-ES"/>
          </a:p>
        </p:txBody>
      </p:sp>
      <p:sp>
        <p:nvSpPr>
          <p:cNvPr id="445443" name="Rectangle 3"/>
          <p:cNvSpPr>
            <a:spLocks noChangeArrowheads="1"/>
          </p:cNvSpPr>
          <p:nvPr/>
        </p:nvSpPr>
        <p:spPr bwMode="auto">
          <a:xfrm>
            <a:off x="492125" y="785794"/>
            <a:ext cx="815975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11200" indent="-711200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Artículo 16</a:t>
            </a:r>
          </a:p>
          <a:p>
            <a:pPr marL="711200" indent="-711200" algn="just">
              <a:buSzPct val="65000"/>
            </a:pPr>
            <a:endParaRPr lang="es-MX" sz="1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82550" indent="457200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</a:rPr>
              <a:t>Los planes de manejo para residuos se podrán establecer en una o más de las siguientes modalidades:</a:t>
            </a:r>
          </a:p>
          <a:p>
            <a:pPr marL="711200" indent="-711200" algn="just">
              <a:buSzPct val="65000"/>
              <a:buFont typeface="Wingdings" pitchFamily="2" charset="2"/>
              <a:buChar char="n"/>
            </a:pPr>
            <a:endParaRPr lang="es-ES" sz="1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711200" indent="-711200" algn="just">
              <a:buSzPct val="65000"/>
            </a:pPr>
            <a:r>
              <a:rPr lang="es-ES" sz="2400" dirty="0" smtClean="0">
                <a:solidFill>
                  <a:schemeClr val="tx1"/>
                </a:solidFill>
                <a:latin typeface="Arial Narrow" pitchFamily="34" charset="0"/>
              </a:rPr>
              <a:t>I.  Atendiendo a los sujetos que intervienen en ellos, podrán ser:</a:t>
            </a:r>
          </a:p>
          <a:p>
            <a:pPr marL="711200" indent="-711200" algn="just">
              <a:buSzPct val="65000"/>
            </a:pPr>
            <a:endParaRPr lang="es-ES" sz="1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803275" indent="-442913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</a:rPr>
              <a:t>a) 	Privados, los instrumentados por las personas conforme a la Ley se encuentran obligados a la elaboración, formulación e implementación de un plan de manejo de residuos, o </a:t>
            </a:r>
          </a:p>
          <a:p>
            <a:pPr marL="803275" indent="-442913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</a:rPr>
              <a:t>b)	Mixtos, los que se instrumentan con la intervención tanto de las autoridades como de las personas señaladas en el inciso anterior.</a:t>
            </a:r>
            <a:r>
              <a:rPr lang="es-ES" sz="24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endParaRPr lang="es-MX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342900" indent="-342900" algn="just"/>
            <a:endParaRPr lang="es-MX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DBD1F-846F-4A0B-A243-007BF220F827}" type="slidenum">
              <a:rPr lang="es-ES"/>
              <a:pPr/>
              <a:t>21</a:t>
            </a:fld>
            <a:endParaRPr lang="es-ES" dirty="0"/>
          </a:p>
        </p:txBody>
      </p:sp>
      <p:sp>
        <p:nvSpPr>
          <p:cNvPr id="449539" name="Rectangle 3"/>
          <p:cNvSpPr>
            <a:spLocks noChangeArrowheads="1"/>
          </p:cNvSpPr>
          <p:nvPr/>
        </p:nvSpPr>
        <p:spPr bwMode="auto">
          <a:xfrm>
            <a:off x="457200" y="785794"/>
            <a:ext cx="815975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Artículo 16 (cont.)</a:t>
            </a:r>
          </a:p>
          <a:p>
            <a:pPr marL="342900" indent="-342900" algn="just">
              <a:buSzPct val="65000"/>
            </a:pPr>
            <a:endParaRPr lang="es-ES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360363" indent="-277813" algn="just">
              <a:buSzPct val="65000"/>
            </a:pPr>
            <a:r>
              <a:rPr lang="es-ES" sz="2400" dirty="0" smtClean="0">
                <a:solidFill>
                  <a:schemeClr val="tx1"/>
                </a:solidFill>
                <a:latin typeface="Arial Narrow" pitchFamily="34" charset="0"/>
              </a:rPr>
              <a:t>II. Considerando la posibilidad de asociación de los sujetos obligados a su formulación y ejecución, podrán ser:</a:t>
            </a:r>
          </a:p>
          <a:p>
            <a:pPr marL="342900" indent="-342900" algn="just">
              <a:buSzPct val="65000"/>
              <a:buFont typeface="Wingdings" pitchFamily="2" charset="2"/>
              <a:buChar char="n"/>
            </a:pPr>
            <a:endParaRPr lang="es-ES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720725" indent="-360363" algn="just">
              <a:buSzPct val="65000"/>
            </a:pPr>
            <a:r>
              <a:rPr lang="es-ES" sz="2400" dirty="0" smtClean="0">
                <a:solidFill>
                  <a:schemeClr val="tx1"/>
                </a:solidFill>
                <a:latin typeface="Arial Narrow" pitchFamily="34" charset="0"/>
              </a:rPr>
              <a:t>a)	Individuales</a:t>
            </a: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</a:rPr>
              <a:t>, </a:t>
            </a:r>
            <a:r>
              <a:rPr lang="es-ES" sz="2400" dirty="0" smtClean="0">
                <a:solidFill>
                  <a:schemeClr val="tx1"/>
                </a:solidFill>
                <a:latin typeface="Arial Narrow" pitchFamily="34" charset="0"/>
              </a:rPr>
              <a:t>aquellos en los cuales un solo generador establece en un único plan el manejo integral que dará a uno, varios o todos los residuos que genere, o</a:t>
            </a:r>
          </a:p>
          <a:p>
            <a:pPr marL="720725" indent="-360363" algn="just">
              <a:buSzPct val="65000"/>
            </a:pPr>
            <a:endParaRPr lang="es-ES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720725" indent="-360363" algn="just">
              <a:buSzPct val="65000"/>
            </a:pPr>
            <a:r>
              <a:rPr lang="es-ES" sz="2400" dirty="0" smtClean="0">
                <a:solidFill>
                  <a:schemeClr val="tx1"/>
                </a:solidFill>
                <a:latin typeface="Arial Narrow" pitchFamily="34" charset="0"/>
              </a:rPr>
              <a:t>b)	Colectivos</a:t>
            </a: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</a:rPr>
              <a:t>, aquellos que determinan el manejo integral que se dará a uno o más residuos específicos y el cual puede elaborarse o aplicarse por varios generadores.</a:t>
            </a:r>
            <a:endParaRPr lang="es-MX" sz="24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A480C-326E-42FF-B4D9-3DA1BE54B800}" type="slidenum">
              <a:rPr lang="es-ES"/>
              <a:pPr/>
              <a:t>22</a:t>
            </a:fld>
            <a:endParaRPr lang="es-ES" dirty="0"/>
          </a:p>
        </p:txBody>
      </p:sp>
      <p:sp>
        <p:nvSpPr>
          <p:cNvPr id="451587" name="Rectangle 3"/>
          <p:cNvSpPr>
            <a:spLocks noChangeArrowheads="1"/>
          </p:cNvSpPr>
          <p:nvPr/>
        </p:nvSpPr>
        <p:spPr bwMode="auto">
          <a:xfrm>
            <a:off x="381000" y="785794"/>
            <a:ext cx="815975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MX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Artículo 16 (cont.)</a:t>
            </a:r>
          </a:p>
          <a:p>
            <a:pPr marL="342900" indent="-342900" algn="l"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MX" sz="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342900" indent="-260350" algn="just">
              <a:buSzPct val="65000"/>
            </a:pPr>
            <a:r>
              <a:rPr lang="es-ES" sz="2400" dirty="0" smtClean="0">
                <a:solidFill>
                  <a:schemeClr val="tx1"/>
                </a:solidFill>
                <a:latin typeface="Arial Narrow" pitchFamily="34" charset="0"/>
              </a:rPr>
              <a:t>III. Conforme a su ámbito de aplicación, podrán ser:</a:t>
            </a:r>
          </a:p>
          <a:p>
            <a:pPr marL="803275" indent="-442913" algn="just">
              <a:buSzPct val="65000"/>
            </a:pPr>
            <a:r>
              <a:rPr lang="es-ES" sz="2400" dirty="0" smtClean="0">
                <a:solidFill>
                  <a:schemeClr val="tx1"/>
                </a:solidFill>
                <a:latin typeface="Arial Narrow" pitchFamily="34" charset="0"/>
              </a:rPr>
              <a:t>a)	Nacionales, cuando se apliquen en todo el territorio nacional</a:t>
            </a:r>
          </a:p>
          <a:p>
            <a:pPr marL="803275" indent="-442913" algn="just">
              <a:buSzPct val="65000"/>
            </a:pPr>
            <a:r>
              <a:rPr lang="es-ES" sz="2400" dirty="0" smtClean="0">
                <a:solidFill>
                  <a:schemeClr val="tx1"/>
                </a:solidFill>
                <a:latin typeface="Arial Narrow" pitchFamily="34" charset="0"/>
              </a:rPr>
              <a:t>b)	Regionales, cuando se apliquen en el territorio de dos o más estados o el Distrito Federal, o de dos o más municipios de un mismo estado o de distintos estados.</a:t>
            </a:r>
          </a:p>
          <a:p>
            <a:pPr marL="803275" indent="-442913" algn="just">
              <a:buSzPct val="65000"/>
            </a:pPr>
            <a:r>
              <a:rPr lang="es-ES" sz="2400" dirty="0" smtClean="0">
                <a:solidFill>
                  <a:schemeClr val="tx1"/>
                </a:solidFill>
                <a:latin typeface="Arial Narrow" pitchFamily="34" charset="0"/>
              </a:rPr>
              <a:t>c)	Locales, cuando su aplicación sea en un solo municipio o el Distrito Federal.</a:t>
            </a:r>
            <a:endParaRPr lang="es-MX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539750" indent="-360363" algn="just">
              <a:buSzPct val="65000"/>
              <a:tabLst>
                <a:tab pos="442913" algn="l"/>
              </a:tabLst>
            </a:pPr>
            <a:endParaRPr lang="es-MX" sz="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360363" indent="-360363" algn="just">
              <a:buSzPct val="65000"/>
              <a:tabLst>
                <a:tab pos="360363" algn="l"/>
              </a:tabLst>
            </a:pP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</a:rPr>
              <a:t>IV.	Atendiendo a la corriente de residuos, en este caso al elaborar los planes de manejo se considerarán los factores de riesgo asociados a los residuos peligrosos señalados en el artículo 21 de la Ley</a:t>
            </a:r>
            <a:endParaRPr lang="es-MX" sz="24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2A6B2-43DA-4034-A68F-6C1E8B792726}" type="slidenum">
              <a:rPr lang="es-ES"/>
              <a:pPr/>
              <a:t>23</a:t>
            </a:fld>
            <a:endParaRPr lang="es-ES"/>
          </a:p>
        </p:txBody>
      </p:sp>
      <p:sp>
        <p:nvSpPr>
          <p:cNvPr id="453635" name="Rectangle 3"/>
          <p:cNvSpPr>
            <a:spLocks noChangeArrowheads="1"/>
          </p:cNvSpPr>
          <p:nvPr/>
        </p:nvSpPr>
        <p:spPr bwMode="auto">
          <a:xfrm>
            <a:off x="457200" y="785794"/>
            <a:ext cx="815975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Artículo 17</a:t>
            </a:r>
          </a:p>
          <a:p>
            <a:pPr marL="342900" indent="-342900" algn="just">
              <a:buSzPct val="65000"/>
            </a:pPr>
            <a:endParaRPr lang="es-MX" sz="1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82550" indent="457200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</a:rPr>
              <a:t>Los sujetos obligados a formular y ejecutar un plan de manejo podrán realizarlo en los términos previstos en el presente Reglamento o las normas oficiales mexicanas correspondientes, o bien, adherirse a los planes de manejo establecidos.</a:t>
            </a:r>
          </a:p>
          <a:p>
            <a:pPr marL="82550" indent="457200" algn="just">
              <a:buSzPct val="65000"/>
            </a:pPr>
            <a:endParaRPr lang="es-MX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82550" indent="457200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</a:rPr>
              <a:t>La adhesión a un plan de manejo privado o mixto se realizará de acuerdo a los mecanismos previstos en el propio plan de manejo, siempre que los interesados asuman expresamente todas las obligaciones previstas en él. </a:t>
            </a:r>
          </a:p>
          <a:p>
            <a:pPr marL="342900" indent="-342900" algn="just"/>
            <a:endParaRPr lang="es-MX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A9167-27C8-4585-B3B6-C05089AE1DA9}" type="slidenum">
              <a:rPr lang="es-ES"/>
              <a:pPr/>
              <a:t>24</a:t>
            </a:fld>
            <a:endParaRPr lang="es-ES"/>
          </a:p>
        </p:txBody>
      </p:sp>
      <p:sp>
        <p:nvSpPr>
          <p:cNvPr id="455683" name="Rectangle 3"/>
          <p:cNvSpPr>
            <a:spLocks noChangeArrowheads="1"/>
          </p:cNvSpPr>
          <p:nvPr/>
        </p:nvSpPr>
        <p:spPr bwMode="auto">
          <a:xfrm>
            <a:off x="357158" y="785794"/>
            <a:ext cx="825979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0225" indent="-530225" algn="just">
              <a:buSzPct val="65000"/>
            </a:pPr>
            <a:r>
              <a:rPr lang="es-MX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Artículo 20</a:t>
            </a:r>
          </a:p>
          <a:p>
            <a:pPr marL="82550" indent="457200" algn="just">
              <a:buSzPct val="65000"/>
            </a:pP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</a:rPr>
              <a:t> En tanto se expidan las normas oficiales mexicanas que especifiquen los elementos y procedimientos que se deben considerar al formular los planes de manejo, éstos contendrán como mínimo lo siguiente:</a:t>
            </a:r>
            <a:endParaRPr lang="es-ES_tradnl" sz="2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442913" indent="-360363" algn="just">
              <a:buSzPct val="65000"/>
              <a:tabLst>
                <a:tab pos="360363" algn="l"/>
              </a:tabLst>
            </a:pPr>
            <a:r>
              <a:rPr lang="es-ES_tradnl" sz="2200" dirty="0" smtClean="0">
                <a:solidFill>
                  <a:schemeClr val="tx1"/>
                </a:solidFill>
                <a:latin typeface="Arial Narrow" pitchFamily="34" charset="0"/>
              </a:rPr>
              <a:t>I.	Los residuos objeto del plan de manejo, así como la cantidad que se estima manejar de cada uno de ellos;</a:t>
            </a:r>
            <a:endParaRPr lang="es-MX" sz="2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442913" indent="-360363" algn="just">
              <a:buSzPct val="65000"/>
              <a:tabLst>
                <a:tab pos="360363" algn="l"/>
              </a:tabLst>
            </a:pP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</a:rPr>
              <a:t>II.	La forma en que se realizará la minimización de la cantidad, valorización o aprovechamiento de los residuos;</a:t>
            </a:r>
          </a:p>
          <a:p>
            <a:pPr marL="442913" indent="-360363" algn="just">
              <a:buSzPct val="65000"/>
              <a:tabLst>
                <a:tab pos="360363" algn="l"/>
              </a:tabLst>
            </a:pP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</a:rPr>
              <a:t>III.	Los mecanismos para que otros sujetos obligados puedan incorporarse a los planes de manejo, y</a:t>
            </a:r>
          </a:p>
          <a:p>
            <a:pPr marL="442913" indent="-360363" algn="just">
              <a:buSzPct val="65000"/>
              <a:tabLst>
                <a:tab pos="360363" algn="l"/>
              </a:tabLst>
            </a:pP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</a:rPr>
              <a:t>IV. 	Los mecanismos </a:t>
            </a:r>
            <a:r>
              <a:rPr lang="es-ES_tradnl" sz="2200" dirty="0" smtClean="0">
                <a:solidFill>
                  <a:schemeClr val="tx1"/>
                </a:solidFill>
                <a:latin typeface="Arial Narrow" pitchFamily="34" charset="0"/>
              </a:rPr>
              <a:t>evaluación y mejora del plan de manejo.</a:t>
            </a:r>
            <a:endParaRPr lang="es-MX" sz="2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82550" indent="457200" algn="just">
              <a:buSzPct val="65000"/>
            </a:pP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</a:rPr>
              <a:t>Los sujetos que conforme a la Ley estén obligados a la elaboración de planes de manejo, podrán implementarlos mediante la suscripción de los instrumentos jurídicos que estimen necesarios y adecuados para fijar sus responsabilidades.</a:t>
            </a:r>
            <a:endParaRPr lang="es-MX" sz="22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25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5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buSzPct val="65000"/>
            </a:pPr>
            <a:r>
              <a:rPr lang="es-MX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Artículo 22</a:t>
            </a:r>
          </a:p>
          <a:p>
            <a:pPr marL="342900" indent="-342900" algn="just">
              <a:buSzPct val="65000"/>
            </a:pP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</a:rPr>
              <a:t>La Secretaría promoverá el establecimiento y, en su caso, podrá suscribir convenios, en forma individual o colectiva, con el sector privado, las autoridades de las entidades federativas y municipales, así como con otras dependencias y entidades federales, para el logro de los objetivos de los planes de manejo, así como para:</a:t>
            </a:r>
          </a:p>
          <a:p>
            <a:pPr marL="360363" indent="-277813" algn="just">
              <a:buSzPct val="65000"/>
            </a:pP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</a:rPr>
              <a:t>I.	Promover planes de manejo de aplicación nacional;</a:t>
            </a:r>
          </a:p>
          <a:p>
            <a:pPr marL="360363" indent="-277813" algn="just">
              <a:buSzPct val="65000"/>
            </a:pP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</a:rPr>
              <a:t>II.	Incentivar la minimización y valorización de los residuos;</a:t>
            </a:r>
          </a:p>
          <a:p>
            <a:pPr marL="360363" indent="-277813" algn="just">
              <a:buSzPct val="65000"/>
            </a:pP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</a:rPr>
              <a:t>III.	Facilitar el aprovechamiento de los residuos;</a:t>
            </a:r>
          </a:p>
          <a:p>
            <a:pPr marL="360363" indent="-277813" algn="just">
              <a:buSzPct val="65000"/>
            </a:pP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</a:rPr>
              <a:t>IV.	Alentar la compra de productos comercializados que contengan materiales reciclables o retornables, y</a:t>
            </a:r>
          </a:p>
          <a:p>
            <a:pPr marL="360363" indent="-277813" algn="just">
              <a:buSzPct val="65000"/>
            </a:pP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</a:rPr>
              <a:t>V.	Incentivar el desarrollo de tecnologías que sean económica, ambiental y socialmente factibles para el manejo integral de los residuos.</a:t>
            </a:r>
          </a:p>
          <a:p>
            <a:pPr marL="342900" indent="-342900" algn="just"/>
            <a:endParaRPr lang="es-MX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26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5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s-MX" sz="2400" dirty="0" smtClean="0">
              <a:solidFill>
                <a:schemeClr val="tx1"/>
              </a:solidFill>
            </a:endParaRPr>
          </a:p>
          <a:p>
            <a:endParaRPr lang="es-MX" sz="2400" dirty="0" smtClean="0">
              <a:solidFill>
                <a:schemeClr val="tx1"/>
              </a:solidFill>
            </a:endParaRPr>
          </a:p>
          <a:p>
            <a:endParaRPr lang="es-MX" sz="2400" dirty="0" smtClean="0">
              <a:solidFill>
                <a:schemeClr val="tx1"/>
              </a:solidFill>
            </a:endParaRPr>
          </a:p>
          <a:p>
            <a:r>
              <a:rPr lang="es-MX" sz="2400" dirty="0" smtClean="0">
                <a:solidFill>
                  <a:schemeClr val="tx1"/>
                </a:solidFill>
              </a:rPr>
              <a:t>PROYECTO </a:t>
            </a:r>
            <a:r>
              <a:rPr lang="es-MX" sz="2400" dirty="0" smtClean="0">
                <a:solidFill>
                  <a:schemeClr val="tx1"/>
                </a:solidFill>
              </a:rPr>
              <a:t>de Norma Oficial Mexicana PROY-NOM-161-SEMARNAT-2011, Que establece los criterios para clasificar a los residuos de manejo especial y determinar cuáles están sujetos a plan de manejo; el listado de los mismos, el procedimiento para la inclusión o exclusión a dicho listado; así como los elementos y procedimientos para la formulación de los planes de manejo.</a:t>
            </a:r>
          </a:p>
          <a:p>
            <a:pPr marL="342900" indent="-342900" algn="just"/>
            <a:endParaRPr lang="es-MX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27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5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s-MX" sz="2400" dirty="0" smtClean="0">
                <a:solidFill>
                  <a:schemeClr val="tx1"/>
                </a:solidFill>
              </a:rPr>
              <a:t>Gran </a:t>
            </a:r>
            <a:r>
              <a:rPr lang="es-MX" sz="2400" dirty="0" smtClean="0">
                <a:solidFill>
                  <a:schemeClr val="tx1"/>
                </a:solidFill>
              </a:rPr>
              <a:t>parte de los residuos que se generan en los procesos industriales, ya sea como subproductos no deseados o como productos fuera de especificación, son Residuos de Manejo </a:t>
            </a:r>
            <a:r>
              <a:rPr lang="es-MX" sz="2400" dirty="0" smtClean="0">
                <a:solidFill>
                  <a:schemeClr val="tx1"/>
                </a:solidFill>
              </a:rPr>
              <a:t>Especial.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Incorporados </a:t>
            </a:r>
            <a:r>
              <a:rPr lang="es-MX" sz="2400" dirty="0" smtClean="0">
                <a:solidFill>
                  <a:schemeClr val="tx1"/>
                </a:solidFill>
              </a:rPr>
              <a:t>a tales residuos de procesos, se generan residuos derivados del consumo de las demás áreas que forman parte </a:t>
            </a:r>
            <a:r>
              <a:rPr lang="es-MX" sz="2400" dirty="0" smtClean="0">
                <a:solidFill>
                  <a:schemeClr val="tx1"/>
                </a:solidFill>
              </a:rPr>
              <a:t>delas </a:t>
            </a:r>
            <a:r>
              <a:rPr lang="es-MX" sz="2400" dirty="0" smtClean="0">
                <a:solidFill>
                  <a:schemeClr val="tx1"/>
                </a:solidFill>
              </a:rPr>
              <a:t>instalaciones industriales, como oficinas, comedores, centros comerciales, etc. los cuales por sus características se consideran como Residuos Sólidos Urbanos, pero que por sus volúmenes de </a:t>
            </a:r>
            <a:r>
              <a:rPr lang="es-MX" sz="2400" dirty="0" smtClean="0">
                <a:solidFill>
                  <a:schemeClr val="tx1"/>
                </a:solidFill>
              </a:rPr>
              <a:t>generación (superiores </a:t>
            </a:r>
            <a:r>
              <a:rPr lang="es-MX" sz="2400" dirty="0" smtClean="0">
                <a:solidFill>
                  <a:schemeClr val="tx1"/>
                </a:solidFill>
              </a:rPr>
              <a:t>a 27.3 kilogramos por día o 10 toneladas por año), pueden requerir ser manejados como </a:t>
            </a:r>
            <a:r>
              <a:rPr lang="es-MX" sz="2400" dirty="0" smtClean="0">
                <a:solidFill>
                  <a:schemeClr val="tx1"/>
                </a:solidFill>
              </a:rPr>
              <a:t>Residuos de </a:t>
            </a:r>
            <a:r>
              <a:rPr lang="es-MX" sz="2400" dirty="0" smtClean="0">
                <a:solidFill>
                  <a:schemeClr val="tx1"/>
                </a:solidFill>
              </a:rPr>
              <a:t>Manejo Especial.</a:t>
            </a:r>
          </a:p>
          <a:p>
            <a:pPr marL="342900" indent="-342900" algn="just"/>
            <a:endParaRPr lang="es-MX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28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5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Objetivos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La presente Norma Oficial Mexicana tiene los siguientes objetivos</a:t>
            </a:r>
            <a:r>
              <a:rPr lang="es-MX" sz="2400" dirty="0" smtClean="0">
                <a:solidFill>
                  <a:schemeClr val="tx1"/>
                </a:solidFill>
              </a:rPr>
              <a:t>: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2.1 Establecer los criterios que deberán considerar las Entidades Federativas para solicitar a la Secretaría la adición de otras categorías de Residuos de Manejo Especial, de conformidad con la fracción IX del artículo 19 de la Ley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2.2 Establecer los criterios para determinar los Residuos de Manejo Especial que estarán sujetos a Plan de Manejo y el Listado de los mismos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just"/>
            <a:endParaRPr lang="es-MX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29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5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Objetivos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2.3 </a:t>
            </a:r>
            <a:r>
              <a:rPr lang="es-MX" sz="2400" dirty="0" smtClean="0">
                <a:solidFill>
                  <a:schemeClr val="tx1"/>
                </a:solidFill>
              </a:rPr>
              <a:t>Establecer los criterios que deberán considerar las Entidades Federativas para solicitar a la Secretaría la inclusión o exclusión del Listado de los Residuos de Manejo Especial sujetos a un Plan de Manejo.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2.4 Establecer los elementos y procedimientos para la elaboración de los Planes de Manejo para los Residuos de Manejo Especial.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2.5 Establecer los procedimientos para que las Entidades Federativas soliciten la inclusión o exclusión de Residuos de Manejo Especial del Listado.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just"/>
            <a:endParaRPr lang="es-MX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357158" y="785794"/>
            <a:ext cx="8429684" cy="5429288"/>
          </a:xfrm>
        </p:spPr>
        <p:txBody>
          <a:bodyPr>
            <a:normAutofit fontScale="92500" lnSpcReduction="10000"/>
          </a:bodyPr>
          <a:lstStyle/>
          <a:p>
            <a:pPr marL="82550" indent="0" algn="just">
              <a:buNone/>
            </a:pPr>
            <a:endParaRPr lang="es-MX" sz="2900" b="1" dirty="0" smtClean="0">
              <a:latin typeface="Arial Narrow" pitchFamily="34" charset="0"/>
              <a:cs typeface="Arial" charset="0"/>
            </a:endParaRPr>
          </a:p>
          <a:p>
            <a:pPr marL="82550" indent="0" algn="just">
              <a:buNone/>
            </a:pPr>
            <a:r>
              <a:rPr lang="es-MX" sz="2900" b="1" dirty="0" smtClean="0">
                <a:latin typeface="Arial Narrow" pitchFamily="34" charset="0"/>
                <a:cs typeface="Arial" charset="0"/>
              </a:rPr>
              <a:t>Plan de Manejo: Instrumento cuyo objetivo es minimizar la generación y maximizar la valorización de residuos sólidos urbanos, residuos de manejo especial y residuos peligrosos específicos, bajo criterios de eficiencia ambiental, tecnológica, económica y social, con fundamento en el Diagnóstico Básico para la Gestión Integral de Residuos, diseñado bajo los principios de responsabilidad compartida y manejo integral, que considera el conjunto de acciones, procedimientos y medios viables e involucra a productores, importadores, exportadores, distribuidores, comerciantes, consumidores, usuarios de subproductos y grandes generadores de residuos, según corresponda, así como a los tres niveles de gobierno</a:t>
            </a:r>
            <a:r>
              <a:rPr lang="es-MX" sz="2800" i="1" dirty="0" smtClean="0">
                <a:latin typeface="Arial Narrow" pitchFamily="34" charset="0"/>
                <a:cs typeface="Arial" charset="0"/>
              </a:rPr>
              <a:t>;</a:t>
            </a:r>
            <a:endParaRPr lang="es-MX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30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5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Campo de </a:t>
            </a:r>
            <a:r>
              <a:rPr lang="es-MX" sz="2400" dirty="0" smtClean="0">
                <a:solidFill>
                  <a:schemeClr val="tx1"/>
                </a:solidFill>
              </a:rPr>
              <a:t>aplicación.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Esta Norma Oficial Mexicana es de observancia obligatoria en todo el territorio nacional para: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3.1 Los grandes generadores de Residuos de Manejo Especial.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3.2 Los grandes generadores de Residuos Sólidos Urbanos.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3.3 Los grandes generadores y los productores, importadores, exportadores, comercializadores y distribuidores de los productos que al desecharse se convierten en Residuos de Manejo Especial sujetos a </a:t>
            </a:r>
            <a:r>
              <a:rPr lang="es-MX" sz="2400" dirty="0" smtClean="0">
                <a:solidFill>
                  <a:schemeClr val="tx1"/>
                </a:solidFill>
              </a:rPr>
              <a:t>un Plan </a:t>
            </a:r>
            <a:r>
              <a:rPr lang="es-MX" sz="2400" dirty="0" smtClean="0">
                <a:solidFill>
                  <a:schemeClr val="tx1"/>
                </a:solidFill>
              </a:rPr>
              <a:t>de Manejo.</a:t>
            </a:r>
          </a:p>
          <a:p>
            <a:pPr marL="342900" indent="-342900" algn="just"/>
            <a:endParaRPr lang="es-MX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31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5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Campo de </a:t>
            </a:r>
            <a:r>
              <a:rPr lang="es-MX" sz="2400" dirty="0" smtClean="0">
                <a:solidFill>
                  <a:schemeClr val="tx1"/>
                </a:solidFill>
              </a:rPr>
              <a:t>aplicación.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3.4 </a:t>
            </a:r>
            <a:r>
              <a:rPr lang="es-MX" sz="2400" dirty="0" smtClean="0">
                <a:solidFill>
                  <a:schemeClr val="tx1"/>
                </a:solidFill>
              </a:rPr>
              <a:t>Las Entidades Federativas que intervengan en los procesos establecidos en la presente Norma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Quedan excluidos de conformidad con los artículos 17 de la Ley y 33 de su Reglamento, los Residuos de la Industria Minero-Metalúrgica</a:t>
            </a:r>
          </a:p>
          <a:p>
            <a:pPr marL="342900" indent="-342900" algn="just"/>
            <a:endParaRPr lang="es-MX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32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5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Los </a:t>
            </a:r>
            <a:r>
              <a:rPr lang="es-MX" sz="2400" dirty="0" smtClean="0">
                <a:solidFill>
                  <a:schemeClr val="tx1"/>
                </a:solidFill>
              </a:rPr>
              <a:t>criterios aplicables para que las Entidades Federativas soliciten la clasificación de manejo </a:t>
            </a:r>
            <a:r>
              <a:rPr lang="es-MX" sz="2400" dirty="0" smtClean="0">
                <a:solidFill>
                  <a:schemeClr val="tx1"/>
                </a:solidFill>
              </a:rPr>
              <a:t>especial para </a:t>
            </a:r>
            <a:r>
              <a:rPr lang="es-MX" sz="2400" dirty="0" smtClean="0">
                <a:solidFill>
                  <a:schemeClr val="tx1"/>
                </a:solidFill>
              </a:rPr>
              <a:t>uno o varios residuos son</a:t>
            </a:r>
            <a:r>
              <a:rPr lang="es-MX" sz="2400" dirty="0" smtClean="0">
                <a:solidFill>
                  <a:schemeClr val="tx1"/>
                </a:solidFill>
              </a:rPr>
              <a:t>: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6.1 Que se generen en cualquier </a:t>
            </a:r>
            <a:r>
              <a:rPr lang="es-MX" sz="2400" dirty="0" smtClean="0">
                <a:solidFill>
                  <a:schemeClr val="tx1"/>
                </a:solidFill>
              </a:rPr>
              <a:t>actividad relacionada </a:t>
            </a:r>
            <a:r>
              <a:rPr lang="es-MX" sz="2400" dirty="0" smtClean="0">
                <a:solidFill>
                  <a:schemeClr val="tx1"/>
                </a:solidFill>
              </a:rPr>
              <a:t>con la extracción, </a:t>
            </a:r>
            <a:r>
              <a:rPr lang="es-MX" sz="2400" dirty="0" smtClean="0">
                <a:solidFill>
                  <a:schemeClr val="tx1"/>
                </a:solidFill>
              </a:rPr>
              <a:t>beneficio, transformación, procesamiento </a:t>
            </a:r>
            <a:r>
              <a:rPr lang="es-MX" sz="2400" dirty="0" smtClean="0">
                <a:solidFill>
                  <a:schemeClr val="tx1"/>
                </a:solidFill>
              </a:rPr>
              <a:t>y/o utilización de materiales para producir bienes y servicios, y que no reúnan </a:t>
            </a:r>
            <a:r>
              <a:rPr lang="es-MX" sz="2400" dirty="0" smtClean="0">
                <a:solidFill>
                  <a:schemeClr val="tx1"/>
                </a:solidFill>
              </a:rPr>
              <a:t>características domiciliarias </a:t>
            </a:r>
            <a:r>
              <a:rPr lang="es-MX" sz="2400" dirty="0" smtClean="0">
                <a:solidFill>
                  <a:schemeClr val="tx1"/>
                </a:solidFill>
              </a:rPr>
              <a:t>o no posean una de las características de peligrosidad en los términos de la </a:t>
            </a:r>
            <a:r>
              <a:rPr lang="es-MX" sz="2400" dirty="0" smtClean="0">
                <a:solidFill>
                  <a:schemeClr val="tx1"/>
                </a:solidFill>
              </a:rPr>
              <a:t>NOM-052-SEMARNAT-2005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just"/>
            <a:endParaRPr lang="es-MX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33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5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6.2 Que sea un Residuo Sólido Urbano generado por un gran generador en una cantidad igual o mayor a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10 toneladas al año y que requiera un manejo específico para su valorización y aprovechamiento.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6.3 </a:t>
            </a:r>
            <a:r>
              <a:rPr lang="es-MX" sz="2400" dirty="0" smtClean="0">
                <a:solidFill>
                  <a:schemeClr val="tx1"/>
                </a:solidFill>
              </a:rPr>
              <a:t>Que sea un residuo, incluido en el Diagnóstico Básico Estatal para la Gestión Integral de Residuos </a:t>
            </a:r>
            <a:r>
              <a:rPr lang="es-MX" sz="2400" dirty="0" smtClean="0">
                <a:solidFill>
                  <a:schemeClr val="tx1"/>
                </a:solidFill>
              </a:rPr>
              <a:t>de una </a:t>
            </a:r>
            <a:r>
              <a:rPr lang="es-MX" sz="2400" dirty="0" smtClean="0">
                <a:solidFill>
                  <a:schemeClr val="tx1"/>
                </a:solidFill>
              </a:rPr>
              <a:t>o más Entidades Federativas, o en un Estudio Técnico- Económico.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just"/>
            <a:endParaRPr lang="es-MX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34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5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Elementos </a:t>
            </a:r>
            <a:r>
              <a:rPr lang="es-MX" sz="2400" dirty="0" smtClean="0">
                <a:solidFill>
                  <a:schemeClr val="tx1"/>
                </a:solidFill>
              </a:rPr>
              <a:t>para la formulación de los planes de </a:t>
            </a:r>
            <a:r>
              <a:rPr lang="es-MX" sz="2400" dirty="0" smtClean="0">
                <a:solidFill>
                  <a:schemeClr val="tx1"/>
                </a:solidFill>
              </a:rPr>
              <a:t>manejo.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Para formular y aplicar los Planes de Manejo de los Residuos de Manejo Especial sujetos a ellos se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deberá incluir el principio de responsabilidad compartida, según sea el caso, que requiere de la </a:t>
            </a:r>
            <a:r>
              <a:rPr lang="es-MX" sz="2400" dirty="0" smtClean="0">
                <a:solidFill>
                  <a:schemeClr val="tx1"/>
                </a:solidFill>
              </a:rPr>
              <a:t>participación conjunta</a:t>
            </a:r>
            <a:r>
              <a:rPr lang="es-MX" sz="2400" dirty="0" smtClean="0">
                <a:solidFill>
                  <a:schemeClr val="tx1"/>
                </a:solidFill>
              </a:rPr>
              <a:t>, diferenciada y coordinada de los actores involucrados en la cadena de valor, además de evitar </a:t>
            </a:r>
            <a:r>
              <a:rPr lang="es-MX" sz="2400" dirty="0" smtClean="0">
                <a:solidFill>
                  <a:schemeClr val="tx1"/>
                </a:solidFill>
              </a:rPr>
              <a:t>el establecer </a:t>
            </a:r>
            <a:r>
              <a:rPr lang="es-MX" sz="2400" dirty="0" smtClean="0">
                <a:solidFill>
                  <a:schemeClr val="tx1"/>
                </a:solidFill>
              </a:rPr>
              <a:t>barreras técnicas y económicas innecesarias al comercio y considerar los elementos siguientes: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just"/>
            <a:endParaRPr lang="es-MX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35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5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Los </a:t>
            </a:r>
            <a:r>
              <a:rPr lang="es-MX" sz="2400" dirty="0" smtClean="0">
                <a:solidFill>
                  <a:schemeClr val="tx1"/>
                </a:solidFill>
              </a:rPr>
              <a:t>elementos generales que debe contener el Plan de Manejo independientemente de </a:t>
            </a:r>
            <a:r>
              <a:rPr lang="es-MX" sz="2400" dirty="0" smtClean="0">
                <a:solidFill>
                  <a:schemeClr val="tx1"/>
                </a:solidFill>
              </a:rPr>
              <a:t>su modalidad </a:t>
            </a:r>
            <a:r>
              <a:rPr lang="es-MX" sz="2400" dirty="0" smtClean="0">
                <a:solidFill>
                  <a:schemeClr val="tx1"/>
                </a:solidFill>
              </a:rPr>
              <a:t>son</a:t>
            </a:r>
            <a:r>
              <a:rPr lang="es-MX" sz="2400" dirty="0" smtClean="0">
                <a:solidFill>
                  <a:schemeClr val="tx1"/>
                </a:solidFill>
              </a:rPr>
              <a:t>: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9.1.1 Información general: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9.1.1.1 Nombre, denominación o razón social del solicitante,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9.1.1.2 Nombre del representante legal,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9.1.1.3 Domicilio para oír y recibir notificaciones,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9.1.1.4 Modalidad del Plan de Manejo y su ámbito de aplicación territorial,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9.1.1.5 Residuo(s) objeto del plan.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just"/>
            <a:endParaRPr lang="es-MX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36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9.1.2 Diagnóstico del Residuo</a:t>
            </a:r>
            <a:r>
              <a:rPr lang="es-MX" sz="2400" dirty="0" smtClean="0">
                <a:solidFill>
                  <a:schemeClr val="tx1"/>
                </a:solidFill>
              </a:rPr>
              <a:t>: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9.1.2.1 Para los Residuos de Manejo Especial generados en la actividad productiva, el diagnóstico </a:t>
            </a:r>
            <a:r>
              <a:rPr lang="es-MX" sz="2400" dirty="0" smtClean="0">
                <a:solidFill>
                  <a:schemeClr val="tx1"/>
                </a:solidFill>
              </a:rPr>
              <a:t>deberá contener </a:t>
            </a:r>
            <a:r>
              <a:rPr lang="es-MX" sz="2400" dirty="0" smtClean="0">
                <a:solidFill>
                  <a:schemeClr val="tx1"/>
                </a:solidFill>
              </a:rPr>
              <a:t>únicamente la cantidad </a:t>
            </a:r>
            <a:r>
              <a:rPr lang="es-MX" sz="2400" dirty="0" smtClean="0">
                <a:solidFill>
                  <a:schemeClr val="tx1"/>
                </a:solidFill>
              </a:rPr>
              <a:t>de residuos </a:t>
            </a:r>
            <a:r>
              <a:rPr lang="es-MX" sz="2400" dirty="0" smtClean="0">
                <a:solidFill>
                  <a:schemeClr val="tx1"/>
                </a:solidFill>
              </a:rPr>
              <a:t>generados expresado en toneladas por día </a:t>
            </a:r>
            <a:r>
              <a:rPr lang="es-MX" sz="2400" dirty="0" smtClean="0">
                <a:solidFill>
                  <a:schemeClr val="tx1"/>
                </a:solidFill>
              </a:rPr>
              <a:t>o kg/día.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9.1.2.2 Para productos de consumo que </a:t>
            </a:r>
            <a:r>
              <a:rPr lang="es-MX" sz="2400" dirty="0" smtClean="0">
                <a:solidFill>
                  <a:schemeClr val="tx1"/>
                </a:solidFill>
              </a:rPr>
              <a:t>al desecharse </a:t>
            </a:r>
            <a:r>
              <a:rPr lang="es-MX" sz="2400" dirty="0" smtClean="0">
                <a:solidFill>
                  <a:schemeClr val="tx1"/>
                </a:solidFill>
              </a:rPr>
              <a:t>se convierten en Residuos de Manejo Especial </a:t>
            </a:r>
            <a:r>
              <a:rPr lang="es-MX" sz="2400" dirty="0" smtClean="0">
                <a:solidFill>
                  <a:schemeClr val="tx1"/>
                </a:solidFill>
              </a:rPr>
              <a:t>el diagnóstico </a:t>
            </a:r>
            <a:r>
              <a:rPr lang="es-MX" sz="2400" dirty="0" smtClean="0">
                <a:solidFill>
                  <a:schemeClr val="tx1"/>
                </a:solidFill>
              </a:rPr>
              <a:t>deberá contener la cantidad generada o estimada del residuo e identificación de sus </a:t>
            </a:r>
            <a:r>
              <a:rPr lang="es-MX" sz="2400" dirty="0" smtClean="0">
                <a:solidFill>
                  <a:schemeClr val="tx1"/>
                </a:solidFill>
              </a:rPr>
              <a:t>fuentes potenciales </a:t>
            </a:r>
            <a:r>
              <a:rPr lang="es-MX" sz="2400" dirty="0" smtClean="0">
                <a:solidFill>
                  <a:schemeClr val="tx1"/>
                </a:solidFill>
              </a:rPr>
              <a:t>de generación; y además podrá contener:</a:t>
            </a: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37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9.1.2.2.1 </a:t>
            </a:r>
            <a:r>
              <a:rPr lang="es-MX" sz="2400" dirty="0" smtClean="0">
                <a:solidFill>
                  <a:schemeClr val="tx1"/>
                </a:solidFill>
              </a:rPr>
              <a:t>Principales materiales que componen el </a:t>
            </a:r>
            <a:r>
              <a:rPr lang="es-MX" sz="2400" dirty="0" smtClean="0">
                <a:solidFill>
                  <a:schemeClr val="tx1"/>
                </a:solidFill>
              </a:rPr>
              <a:t>residuo.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9.1.2.2.2 Manejo actual del </a:t>
            </a:r>
            <a:r>
              <a:rPr lang="es-MX" sz="2400" dirty="0" smtClean="0">
                <a:solidFill>
                  <a:schemeClr val="tx1"/>
                </a:solidFill>
              </a:rPr>
              <a:t>residuo.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9.1.2.2.3 Problemática ambiental, asociada al manejo actual del </a:t>
            </a:r>
            <a:r>
              <a:rPr lang="es-MX" sz="2400" dirty="0" smtClean="0">
                <a:solidFill>
                  <a:schemeClr val="tx1"/>
                </a:solidFill>
              </a:rPr>
              <a:t>residuo.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9.1.2.2.4 Identificación del uso o aprovechamiento potencial del residuo en otras actividades </a:t>
            </a:r>
            <a:r>
              <a:rPr lang="es-MX" sz="2400" dirty="0" smtClean="0">
                <a:solidFill>
                  <a:schemeClr val="tx1"/>
                </a:solidFill>
              </a:rPr>
              <a:t>productivas.</a:t>
            </a:r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38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9.1.3 </a:t>
            </a:r>
            <a:r>
              <a:rPr lang="es-MX" sz="2400" dirty="0" smtClean="0">
                <a:solidFill>
                  <a:schemeClr val="tx1"/>
                </a:solidFill>
              </a:rPr>
              <a:t>Formas de manejo integral propuestas para el </a:t>
            </a:r>
            <a:r>
              <a:rPr lang="es-MX" sz="2400" dirty="0" smtClean="0">
                <a:solidFill>
                  <a:schemeClr val="tx1"/>
                </a:solidFill>
              </a:rPr>
              <a:t>residuo.</a:t>
            </a:r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9.1.4 Metas de cobertura del plan, de recuperación o aprovechamiento del residuo, durante la aplicación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del Plan de </a:t>
            </a:r>
            <a:r>
              <a:rPr lang="es-MX" sz="2400" dirty="0" smtClean="0">
                <a:solidFill>
                  <a:schemeClr val="tx1"/>
                </a:solidFill>
              </a:rPr>
              <a:t>Manejo.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9.1.5 Descripción del destino final del residuo sea nacional o </a:t>
            </a:r>
            <a:r>
              <a:rPr lang="es-MX" sz="2400" dirty="0" smtClean="0">
                <a:solidFill>
                  <a:schemeClr val="tx1"/>
                </a:solidFill>
              </a:rPr>
              <a:t>internacional.</a:t>
            </a:r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9.1.6 Mecanismos de operación, control y monitoreo para el seguimiento del </a:t>
            </a:r>
            <a:r>
              <a:rPr lang="es-MX" sz="2400" dirty="0" smtClean="0">
                <a:solidFill>
                  <a:schemeClr val="tx1"/>
                </a:solidFill>
              </a:rPr>
              <a:t>plan.</a:t>
            </a:r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9.1.7 De ser aplicable, especificar los participantes del plan y su </a:t>
            </a:r>
            <a:r>
              <a:rPr lang="es-MX" sz="2400" dirty="0" smtClean="0">
                <a:solidFill>
                  <a:schemeClr val="tx1"/>
                </a:solidFill>
              </a:rPr>
              <a:t>actividad.</a:t>
            </a:r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9.1.8 De ser aplicable indicar los mecanismos de difusión y comunicación a la sociedad en general.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39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 </a:t>
            </a:r>
            <a:r>
              <a:rPr lang="es-MX" sz="2400" dirty="0" smtClean="0">
                <a:solidFill>
                  <a:schemeClr val="tx1"/>
                </a:solidFill>
              </a:rPr>
              <a:t>Elementos Adicionales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Los elementos adicionales que se consideren para la elaboración de los Planes de Manejo, atenderán a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una o más de las modalidades establecidas en el artículo 16 del Reglamento, de acuerdo con lo siguiente</a:t>
            </a:r>
            <a:r>
              <a:rPr lang="es-MX" sz="2400" dirty="0" smtClean="0">
                <a:solidFill>
                  <a:schemeClr val="tx1"/>
                </a:solidFill>
              </a:rPr>
              <a:t>: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9.2.1 Privados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9.2.1.1 Descripción de la Infraestructura interna y externa involucrada,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9.2.1.2 De ser aplicable, descripción de las estrategias de prevención y minimización, que pueden ser</a:t>
            </a:r>
            <a:r>
              <a:rPr lang="es-MX" sz="2400" dirty="0" smtClean="0">
                <a:solidFill>
                  <a:schemeClr val="tx1"/>
                </a:solidFill>
              </a:rPr>
              <a:t>:</a:t>
            </a:r>
            <a:endParaRPr lang="es-MX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8BD3B-FE79-4F36-8B1C-044A42C266D1}" type="slidenum">
              <a:rPr lang="es-ES"/>
              <a:pPr/>
              <a:t>4</a:t>
            </a:fld>
            <a:endParaRPr lang="es-ES" dirty="0"/>
          </a:p>
        </p:txBody>
      </p:sp>
      <p:sp>
        <p:nvSpPr>
          <p:cNvPr id="422915" name="Rectangle 3"/>
          <p:cNvSpPr>
            <a:spLocks noChangeArrowheads="1"/>
          </p:cNvSpPr>
          <p:nvPr/>
        </p:nvSpPr>
        <p:spPr bwMode="auto">
          <a:xfrm>
            <a:off x="457200" y="785794"/>
            <a:ext cx="815975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260350" algn="just"/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Artículo 28</a:t>
            </a:r>
          </a:p>
          <a:p>
            <a:pPr marL="82550" algn="just"/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Estarán obligados a la formulación y ejecución de los planes de manejo, según corresponda:</a:t>
            </a:r>
          </a:p>
          <a:p>
            <a:pPr marL="360363" indent="-277813" algn="just"/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I.- Los productores, importadores, exportadores y distribuidores de los productos que al desecharse se conviertan en residuos peligrosos a los que hace referencia la fracciones de la I a XI del artículo 31 de esta Ley y los que se incluyan en las </a:t>
            </a:r>
            <a:r>
              <a:rPr lang="es-MX" sz="2200" dirty="0" err="1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NOMs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.</a:t>
            </a:r>
          </a:p>
          <a:p>
            <a:pPr marL="360363" indent="-277813" algn="just"/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II.- Los generadores de los residuos peligrosos a los que se refieren las fracciones XII a XV del artículo 31 y de aquellos que se incluyan en las </a:t>
            </a:r>
            <a:r>
              <a:rPr lang="es-MX" sz="2200" dirty="0" err="1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NOMs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.</a:t>
            </a:r>
          </a:p>
          <a:p>
            <a:pPr marL="360363" indent="-277813" algn="just"/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III.- Los grandes generadores y los productores, importadores, exportadores y distribuidores de los productos que al desecharse se conviertan en residuos sólidos urbanos o de manejo especial, que se incluyan en los listados de residuos sujetos a planes de manejo de conformidad con las </a:t>
            </a:r>
            <a:r>
              <a:rPr lang="es-MX" sz="2200" dirty="0" err="1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NOMs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.</a:t>
            </a:r>
            <a:endParaRPr lang="es-MX" sz="22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2915" grpId="0" build="p" autoUpdateAnimBg="0" advAuto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40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9.2.1.2.1 </a:t>
            </a:r>
            <a:r>
              <a:rPr lang="es-MX" sz="2400" dirty="0" smtClean="0">
                <a:solidFill>
                  <a:schemeClr val="tx1"/>
                </a:solidFill>
              </a:rPr>
              <a:t>Sustitución de materias primas,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9.2.1.2.2 Cambio de tecnología, o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9.2.1.2.3 Aplicación de mejores prácticas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Todas las estrategias propuestas deben ser viables en términos técnicos, económicos y ambientales, así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como las etapas y necesidades para la programación, implementación y operación del Plan de Manejo.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41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9.2.2 </a:t>
            </a:r>
            <a:r>
              <a:rPr lang="es-MX" sz="2400" dirty="0" smtClean="0">
                <a:solidFill>
                  <a:schemeClr val="tx1"/>
                </a:solidFill>
              </a:rPr>
              <a:t>Mixtos.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9.2.2.1 Identificar las acciones de participación en el ámbito de sus respectivas competencias, de las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autoridades, federal, estatal o municipal y del sujeto obligado para la aplicación del Plan de Manejo.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9.2.2.2 En su caso, descripción de los mecanismos de adhesión al Plan de Manejo.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9.2.2.3 Elaborar y firmar un convenio marco que permita dar certidumbre a los acuerdos alcanzados en </a:t>
            </a:r>
            <a:r>
              <a:rPr lang="es-MX" sz="2400" dirty="0" smtClean="0">
                <a:solidFill>
                  <a:schemeClr val="tx1"/>
                </a:solidFill>
              </a:rPr>
              <a:t>el desarrollo </a:t>
            </a:r>
            <a:r>
              <a:rPr lang="es-MX" sz="2400" dirty="0" smtClean="0">
                <a:solidFill>
                  <a:schemeClr val="tx1"/>
                </a:solidFill>
              </a:rPr>
              <a:t>del Plan de Manejo.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42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9.2.4 </a:t>
            </a:r>
            <a:r>
              <a:rPr lang="es-MX" sz="2400" dirty="0" smtClean="0">
                <a:solidFill>
                  <a:schemeClr val="tx1"/>
                </a:solidFill>
              </a:rPr>
              <a:t>Colectivos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9.2.4.1 Identificar las acciones de participación de </a:t>
            </a:r>
            <a:r>
              <a:rPr lang="es-MX" sz="2400" dirty="0" smtClean="0">
                <a:solidFill>
                  <a:schemeClr val="tx1"/>
                </a:solidFill>
              </a:rPr>
              <a:t> </a:t>
            </a:r>
            <a:r>
              <a:rPr lang="es-MX" sz="2400" dirty="0" smtClean="0">
                <a:solidFill>
                  <a:schemeClr val="tx1"/>
                </a:solidFill>
              </a:rPr>
              <a:t>los involucrados para </a:t>
            </a:r>
            <a:r>
              <a:rPr lang="es-MX" sz="2400" dirty="0" smtClean="0">
                <a:solidFill>
                  <a:schemeClr val="tx1"/>
                </a:solidFill>
              </a:rPr>
              <a:t>aplicación </a:t>
            </a:r>
            <a:r>
              <a:rPr lang="es-MX" sz="2400" dirty="0" smtClean="0">
                <a:solidFill>
                  <a:schemeClr val="tx1"/>
                </a:solidFill>
              </a:rPr>
              <a:t>del </a:t>
            </a:r>
            <a:r>
              <a:rPr lang="es-MX" sz="2400" dirty="0" smtClean="0">
                <a:solidFill>
                  <a:schemeClr val="tx1"/>
                </a:solidFill>
              </a:rPr>
              <a:t>Plan de </a:t>
            </a:r>
            <a:r>
              <a:rPr lang="es-MX" sz="2400" dirty="0" smtClean="0">
                <a:solidFill>
                  <a:schemeClr val="tx1"/>
                </a:solidFill>
              </a:rPr>
              <a:t>Manejo.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9.2.4.2 En su caso, descripción de los mecanismos de adhesión al Plan de Manejo.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9.2.4.3 En su caso, definir las estrategias para difundir y comunicar a los consumidores, las sugerencias </a:t>
            </a:r>
            <a:r>
              <a:rPr lang="es-MX" sz="2400" dirty="0" smtClean="0">
                <a:solidFill>
                  <a:schemeClr val="tx1"/>
                </a:solidFill>
              </a:rPr>
              <a:t>y posibilidades </a:t>
            </a:r>
            <a:r>
              <a:rPr lang="es-MX" sz="2400" dirty="0" smtClean="0">
                <a:solidFill>
                  <a:schemeClr val="tx1"/>
                </a:solidFill>
              </a:rPr>
              <a:t>existentes para prevenir y minimizar la generación del residuo sujeto a Plan de Manejo, </a:t>
            </a:r>
            <a:r>
              <a:rPr lang="es-MX" sz="2400" dirty="0" smtClean="0">
                <a:solidFill>
                  <a:schemeClr val="tx1"/>
                </a:solidFill>
              </a:rPr>
              <a:t>así como </a:t>
            </a:r>
            <a:r>
              <a:rPr lang="es-MX" sz="2400" dirty="0" smtClean="0">
                <a:solidFill>
                  <a:schemeClr val="tx1"/>
                </a:solidFill>
              </a:rPr>
              <a:t>las formas adecuadas para manejarlos, valorizarlos o acopiarlo.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9.2.4.4 Elaborar y firmar un convenio marco que permita dar certidumbre a los acuerdos alcanzados en </a:t>
            </a:r>
            <a:r>
              <a:rPr lang="es-MX" sz="2400" dirty="0" smtClean="0">
                <a:solidFill>
                  <a:schemeClr val="tx1"/>
                </a:solidFill>
              </a:rPr>
              <a:t>el desarrollo </a:t>
            </a:r>
            <a:r>
              <a:rPr lang="es-MX" sz="2400" dirty="0" smtClean="0">
                <a:solidFill>
                  <a:schemeClr val="tx1"/>
                </a:solidFill>
              </a:rPr>
              <a:t>del Plan de Manejo.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43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El Listado de los Residuos de Manejo Especial sujetos a Plan de Manejo se indica a continuación</a:t>
            </a:r>
            <a:r>
              <a:rPr lang="es-MX" sz="2400" dirty="0" smtClean="0">
                <a:solidFill>
                  <a:schemeClr val="tx1"/>
                </a:solidFill>
              </a:rPr>
              <a:t>: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I. Los siguientes residuos de servicios de salud, generados por un gran generador en centros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médico-asistenciales: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Papel y cartón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Ropa clínica, ropa de cama y colchones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Plásticos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Madera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Vidrio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44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II. Los residuos </a:t>
            </a:r>
            <a:r>
              <a:rPr lang="es-MX" sz="2400" dirty="0" err="1" smtClean="0">
                <a:solidFill>
                  <a:schemeClr val="tx1"/>
                </a:solidFill>
              </a:rPr>
              <a:t>agroplásticos</a:t>
            </a:r>
            <a:r>
              <a:rPr lang="es-MX" sz="2400" dirty="0" smtClean="0">
                <a:solidFill>
                  <a:schemeClr val="tx1"/>
                </a:solidFill>
              </a:rPr>
              <a:t> generados por las actividades intensivas agrícolas, silvícolas y </a:t>
            </a:r>
            <a:r>
              <a:rPr lang="es-MX" sz="2400" dirty="0" smtClean="0">
                <a:solidFill>
                  <a:schemeClr val="tx1"/>
                </a:solidFill>
              </a:rPr>
              <a:t>forestales.</a:t>
            </a:r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III. Los residuos orgánicos de las actividades intensivas avícolas, ganaderas y </a:t>
            </a:r>
            <a:r>
              <a:rPr lang="es-MX" sz="2400" dirty="0" smtClean="0">
                <a:solidFill>
                  <a:schemeClr val="tx1"/>
                </a:solidFill>
              </a:rPr>
              <a:t>pesqueras.</a:t>
            </a:r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IV. Los residuos de las actividades de transporte federal, que incluye servicios en los puertos,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aeropuertos, centrales camioneras y estaciones de autotransporte y los del transporte público, que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incluye a los prestadores de servicio que cuenten con terminales, talleres o estaciones, que </a:t>
            </a:r>
            <a:r>
              <a:rPr lang="es-MX" sz="2400" dirty="0" smtClean="0">
                <a:solidFill>
                  <a:schemeClr val="tx1"/>
                </a:solidFill>
              </a:rPr>
              <a:t>se incluyen </a:t>
            </a:r>
            <a:r>
              <a:rPr lang="es-MX" sz="2400" dirty="0" smtClean="0">
                <a:solidFill>
                  <a:schemeClr val="tx1"/>
                </a:solidFill>
              </a:rPr>
              <a:t>en la lista siguiente y que se generen por un gran generador en una cantidad mayor a </a:t>
            </a:r>
            <a:r>
              <a:rPr lang="es-MX" sz="2400" dirty="0" smtClean="0">
                <a:solidFill>
                  <a:schemeClr val="tx1"/>
                </a:solidFill>
              </a:rPr>
              <a:t>10 toneladas </a:t>
            </a:r>
            <a:r>
              <a:rPr lang="es-MX" sz="2400" dirty="0" smtClean="0">
                <a:solidFill>
                  <a:schemeClr val="tx1"/>
                </a:solidFill>
              </a:rPr>
              <a:t>al año por residuo o su equivalente: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45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</a:t>
            </a:r>
            <a:r>
              <a:rPr lang="es-MX" sz="2400" dirty="0" smtClean="0">
                <a:solidFill>
                  <a:schemeClr val="tx1"/>
                </a:solidFill>
              </a:rPr>
              <a:t>Envases metálicos.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</a:t>
            </a:r>
            <a:r>
              <a:rPr lang="es-MX" sz="2400" dirty="0" smtClean="0">
                <a:solidFill>
                  <a:schemeClr val="tx1"/>
                </a:solidFill>
              </a:rPr>
              <a:t>Envases y embalajes de papel y cartón.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</a:t>
            </a:r>
            <a:r>
              <a:rPr lang="es-MX" sz="2400" dirty="0" smtClean="0">
                <a:solidFill>
                  <a:schemeClr val="tx1"/>
                </a:solidFill>
              </a:rPr>
              <a:t>Envases de vidrio.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Envases de </a:t>
            </a:r>
            <a:r>
              <a:rPr lang="es-MX" sz="2400" dirty="0" err="1" smtClean="0">
                <a:solidFill>
                  <a:schemeClr val="tx1"/>
                </a:solidFill>
              </a:rPr>
              <a:t>tereftalato</a:t>
            </a:r>
            <a:r>
              <a:rPr lang="es-MX" sz="2400" dirty="0" smtClean="0">
                <a:solidFill>
                  <a:schemeClr val="tx1"/>
                </a:solidFill>
              </a:rPr>
              <a:t> de polietileno (PET).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Envases de poliestireno expandido (</a:t>
            </a:r>
            <a:r>
              <a:rPr lang="es-MX" sz="2400" dirty="0" err="1" smtClean="0">
                <a:solidFill>
                  <a:schemeClr val="tx1"/>
                </a:solidFill>
              </a:rPr>
              <a:t>unicel</a:t>
            </a:r>
            <a:r>
              <a:rPr lang="es-MX" sz="2400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Bolsas de polietileno.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Tarimas de madera.</a:t>
            </a:r>
          </a:p>
          <a:p>
            <a:r>
              <a:rPr lang="es-MX" sz="2400" dirty="0" smtClean="0"/>
              <a:t> 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46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 </a:t>
            </a:r>
            <a:r>
              <a:rPr lang="es-MX" sz="2400" dirty="0" smtClean="0">
                <a:solidFill>
                  <a:schemeClr val="tx1"/>
                </a:solidFill>
              </a:rPr>
              <a:t>V. Lodos provenientes del tratamiento de aguas residuales: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Aquellos </a:t>
            </a:r>
            <a:r>
              <a:rPr lang="es-MX" sz="2400" dirty="0" smtClean="0">
                <a:solidFill>
                  <a:schemeClr val="tx1"/>
                </a:solidFill>
              </a:rPr>
              <a:t>que se generen por un gran generador en una cantidad mayor a 100 toneladas anuales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o su equivalente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VI. Los residuos de las tiendas departamentales o centros comerciales, que se incluyen en la lista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siguiente y que se generen en una cantidad mayor a 10 toneladas al año por residuo o </a:t>
            </a:r>
            <a:r>
              <a:rPr lang="es-MX" sz="2400" dirty="0" smtClean="0">
                <a:solidFill>
                  <a:schemeClr val="tx1"/>
                </a:solidFill>
              </a:rPr>
              <a:t>su equivalente</a:t>
            </a:r>
            <a:r>
              <a:rPr lang="es-MX" sz="2400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 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47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 </a:t>
            </a:r>
            <a:r>
              <a:rPr lang="es-MX" sz="2400" dirty="0" smtClean="0"/>
              <a:t> 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Envases metálicos.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Envases y embalajes de papel y cartón.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Envases de vidrio.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Envases de </a:t>
            </a:r>
            <a:r>
              <a:rPr lang="es-MX" sz="2400" dirty="0" err="1" smtClean="0">
                <a:solidFill>
                  <a:schemeClr val="tx1"/>
                </a:solidFill>
              </a:rPr>
              <a:t>tereftalato</a:t>
            </a:r>
            <a:r>
              <a:rPr lang="es-MX" sz="2400" dirty="0" smtClean="0">
                <a:solidFill>
                  <a:schemeClr val="tx1"/>
                </a:solidFill>
              </a:rPr>
              <a:t> de polietileno (PET).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Envases de poliestireno expandido (</a:t>
            </a:r>
            <a:r>
              <a:rPr lang="es-MX" sz="2400" dirty="0" err="1" smtClean="0">
                <a:solidFill>
                  <a:schemeClr val="tx1"/>
                </a:solidFill>
              </a:rPr>
              <a:t>unicel</a:t>
            </a:r>
            <a:r>
              <a:rPr lang="es-MX" sz="2400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Tarimas de madera.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Residuos orgánicos.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Película de polietileno para embalaje (</a:t>
            </a:r>
            <a:r>
              <a:rPr lang="es-MX" sz="2400" dirty="0" err="1" smtClean="0">
                <a:solidFill>
                  <a:schemeClr val="tx1"/>
                </a:solidFill>
              </a:rPr>
              <a:t>playo</a:t>
            </a:r>
            <a:r>
              <a:rPr lang="es-MX" sz="2400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 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48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 VII</a:t>
            </a:r>
            <a:r>
              <a:rPr lang="es-MX" sz="2400" dirty="0" smtClean="0">
                <a:solidFill>
                  <a:schemeClr val="tx1"/>
                </a:solidFill>
              </a:rPr>
              <a:t>. Residuos de la construcción, mantenimiento y demolición en general, que se generen en una obra </a:t>
            </a:r>
            <a:r>
              <a:rPr lang="es-MX" sz="2400" dirty="0" smtClean="0">
                <a:solidFill>
                  <a:schemeClr val="tx1"/>
                </a:solidFill>
              </a:rPr>
              <a:t>en una </a:t>
            </a:r>
            <a:r>
              <a:rPr lang="es-MX" sz="2400" dirty="0" smtClean="0">
                <a:solidFill>
                  <a:schemeClr val="tx1"/>
                </a:solidFill>
              </a:rPr>
              <a:t>cantidad mayor a 80 m</a:t>
            </a:r>
            <a:r>
              <a:rPr lang="es-MX" sz="2400" baseline="30000" dirty="0" smtClean="0">
                <a:solidFill>
                  <a:schemeClr val="tx1"/>
                </a:solidFill>
              </a:rPr>
              <a:t>3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VIII. Los productos que al transcurrir su vida útil se desechan y que se listan a continuación: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a) Residuos tecnológicos de las industrias de la informática y fabricantes de productos electrónicos: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Computadoras personales de escritorio y sus accesorios.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Computadoras personales portátiles y sus accesorios.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Teléfonos celulares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49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Monitores con tubos de rayos catódicos (incluyendo televisores).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Pantallas de cristal líquido y plasma (incluyendo televisores).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Reproductores de audio y video portátiles.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Cables para equipos electrónicos.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Impresoras, fotocopiadoras y multifuncionales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B475-0E5D-4025-A5FA-468869FC39C7}" type="slidenum">
              <a:rPr lang="es-ES"/>
              <a:pPr/>
              <a:t>5</a:t>
            </a:fld>
            <a:endParaRPr lang="es-ES" dirty="0"/>
          </a:p>
        </p:txBody>
      </p:sp>
      <p:sp>
        <p:nvSpPr>
          <p:cNvPr id="427011" name="Rectangle 3"/>
          <p:cNvSpPr>
            <a:spLocks noChangeArrowheads="1"/>
          </p:cNvSpPr>
          <p:nvPr/>
        </p:nvSpPr>
        <p:spPr bwMode="auto">
          <a:xfrm>
            <a:off x="500034" y="785794"/>
            <a:ext cx="8159750" cy="551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260350" algn="just"/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Artículo 29</a:t>
            </a:r>
          </a:p>
          <a:p>
            <a:pPr marL="82550" algn="just">
              <a:spcBef>
                <a:spcPts val="600"/>
              </a:spcBef>
            </a:pPr>
            <a:r>
              <a:rPr lang="es-MX" sz="20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Los planes de manejo aplicables a productos de consumo que al desecharse se convierten en residuos peligrosos, deberán considerar, entre otros los siguientes aspectos:</a:t>
            </a:r>
          </a:p>
          <a:p>
            <a:pPr marL="360363" indent="-277813" algn="just">
              <a:spcBef>
                <a:spcPts val="600"/>
              </a:spcBef>
            </a:pPr>
            <a:r>
              <a:rPr lang="es-MX" sz="20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I.- Los procedimientos para su acopio, almacenamiento, transporte y envío a reciclaje, tratamiento o disposición final, que se prevén utilizar.</a:t>
            </a:r>
          </a:p>
          <a:p>
            <a:pPr marL="360363" indent="-277813" algn="just">
              <a:spcBef>
                <a:spcPts val="600"/>
              </a:spcBef>
            </a:pPr>
            <a:r>
              <a:rPr lang="es-MX" sz="20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II.- Las estrategias y medios a través de los cuales se comunicará a los consumidores, las acciones que éstos deben realizar para devolver los productos del listado a los proveedores o a los centros de acopio destinados para tal fin.</a:t>
            </a:r>
          </a:p>
          <a:p>
            <a:pPr marL="360363" indent="-277813" algn="just">
              <a:spcBef>
                <a:spcPts val="600"/>
              </a:spcBef>
            </a:pPr>
            <a:r>
              <a:rPr lang="es-MX" sz="20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III.- Los procedimientos mediante los cuales se darán a conocer a los consumidores, las precauciones que deban de adoptar en el manejo de los productos que devolverán a los proveedores a fin de prevenir riesgos.</a:t>
            </a:r>
          </a:p>
          <a:p>
            <a:pPr marL="360363" indent="-277813" algn="just">
              <a:spcBef>
                <a:spcPts val="600"/>
              </a:spcBef>
            </a:pPr>
            <a:r>
              <a:rPr lang="es-MX" sz="20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IV.- Los responsables y las partes que intervengan en su formulación y ejecución.</a:t>
            </a:r>
          </a:p>
          <a:p>
            <a:pPr marL="342900" indent="-342900" algn="just"/>
            <a:endParaRPr lang="es-MX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7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7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7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7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7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7011" grpId="0" build="p" autoUpdateAnimBg="0" advAuto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50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b</a:t>
            </a:r>
            <a:r>
              <a:rPr lang="es-MX" sz="2400" dirty="0" smtClean="0">
                <a:solidFill>
                  <a:schemeClr val="tx1"/>
                </a:solidFill>
              </a:rPr>
              <a:t>) Residuos de fabricantes de vehículos automotores: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Vehículos al final de su vida útil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c) Otros que al transcurrir su vida útil requieren de un manejo específico y que sean generados por un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generador en una cantidad mayor a 10 toneladas al año y por residuo: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Neumáticos de desecho.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Artículos de plástico como: </a:t>
            </a:r>
            <a:r>
              <a:rPr lang="es-MX" sz="2400" dirty="0" err="1" smtClean="0">
                <a:solidFill>
                  <a:schemeClr val="tx1"/>
                </a:solidFill>
              </a:rPr>
              <a:t>politereftalato</a:t>
            </a:r>
            <a:r>
              <a:rPr lang="es-MX" sz="2400" dirty="0" smtClean="0">
                <a:solidFill>
                  <a:schemeClr val="tx1"/>
                </a:solidFill>
              </a:rPr>
              <a:t> de etileno (PET), polietileno de alta y baja densidad (</a:t>
            </a:r>
            <a:r>
              <a:rPr lang="es-MX" sz="2400" dirty="0" smtClean="0">
                <a:solidFill>
                  <a:schemeClr val="tx1"/>
                </a:solidFill>
              </a:rPr>
              <a:t>PEAD y </a:t>
            </a:r>
            <a:r>
              <a:rPr lang="es-MX" sz="2400" dirty="0" smtClean="0">
                <a:solidFill>
                  <a:schemeClr val="tx1"/>
                </a:solidFill>
              </a:rPr>
              <a:t>PEBD), </a:t>
            </a:r>
            <a:r>
              <a:rPr lang="es-MX" sz="2400" dirty="0" err="1" smtClean="0">
                <a:solidFill>
                  <a:schemeClr val="tx1"/>
                </a:solidFill>
              </a:rPr>
              <a:t>policloruro</a:t>
            </a:r>
            <a:r>
              <a:rPr lang="es-MX" sz="2400" dirty="0" smtClean="0">
                <a:solidFill>
                  <a:schemeClr val="tx1"/>
                </a:solidFill>
              </a:rPr>
              <a:t> de vinilo (PVC), polipropileno (PP), poliestireno (PS) y policarbonato (PC).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Bolsas de polietileno.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51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</a:t>
            </a:r>
            <a:r>
              <a:rPr lang="es-MX" sz="2400" dirty="0" smtClean="0"/>
              <a:t> </a:t>
            </a:r>
            <a:r>
              <a:rPr lang="es-MX" sz="2400" dirty="0" smtClean="0">
                <a:solidFill>
                  <a:schemeClr val="tx1"/>
                </a:solidFill>
              </a:rPr>
              <a:t>Envases, embalajes y artículos de madera.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Envases, embalajes y perfiles de aluminio.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Envases, embalajes y perfiles de metal ferroso.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Envases, embalajes y perfiles de metal no ferroso.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Papel y cartón.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Vidrio.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Ropa, recorte y trapo de algodón.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Ropa, recorte y trapo de fibras sintéticas.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Hule natural y sintético.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Envase de </a:t>
            </a:r>
            <a:r>
              <a:rPr lang="es-MX" sz="2400" dirty="0" err="1" smtClean="0">
                <a:solidFill>
                  <a:schemeClr val="tx1"/>
                </a:solidFill>
              </a:rPr>
              <a:t>multilaminados</a:t>
            </a:r>
            <a:r>
              <a:rPr lang="es-MX" sz="2400" dirty="0" smtClean="0">
                <a:solidFill>
                  <a:schemeClr val="tx1"/>
                </a:solidFill>
              </a:rPr>
              <a:t> de varios materiales.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Refrigeradores.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Aire acondicionado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6D1C4-7E01-43B6-B47A-3D64B15AADD0}" type="slidenum">
              <a:rPr lang="es-ES"/>
              <a:pPr/>
              <a:t>52</a:t>
            </a:fld>
            <a:endParaRPr lang="es-ES"/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492124" y="785794"/>
            <a:ext cx="836615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Lavadoras.</a:t>
            </a:r>
          </a:p>
          <a:p>
            <a:pPr algn="l"/>
            <a:r>
              <a:rPr lang="es-MX" sz="2400" smtClean="0">
                <a:solidFill>
                  <a:schemeClr val="tx1"/>
                </a:solidFill>
              </a:rPr>
              <a:t>• </a:t>
            </a:r>
            <a:r>
              <a:rPr lang="es-MX" sz="2400" dirty="0" smtClean="0">
                <a:solidFill>
                  <a:schemeClr val="tx1"/>
                </a:solidFill>
              </a:rPr>
              <a:t>Secadoras.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• Hornos de microondas.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es-MX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FB8F-4E14-4C2E-8298-B4FCFCA2EEE0}" type="slidenum">
              <a:rPr lang="es-ES"/>
              <a:pPr/>
              <a:t>6</a:t>
            </a:fld>
            <a:endParaRPr lang="es-ES"/>
          </a:p>
        </p:txBody>
      </p:sp>
      <p:sp>
        <p:nvSpPr>
          <p:cNvPr id="429059" name="Rectangle 3"/>
          <p:cNvSpPr>
            <a:spLocks noChangeArrowheads="1"/>
          </p:cNvSpPr>
          <p:nvPr/>
        </p:nvSpPr>
        <p:spPr bwMode="auto">
          <a:xfrm>
            <a:off x="457200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260350" algn="just"/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Artículo 30</a:t>
            </a:r>
          </a:p>
          <a:p>
            <a:pPr marL="82550" algn="just"/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La determinación de residuos que podrán sujetarse a planes de manejo se llevará a cabo con base a los criterios siguientes y a las </a:t>
            </a:r>
            <a:r>
              <a:rPr lang="es-MX" sz="2400" dirty="0" err="1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NOMs</a:t>
            </a: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:</a:t>
            </a:r>
          </a:p>
          <a:p>
            <a:pPr marL="82550" algn="just"/>
            <a:endParaRPr lang="es-MX" sz="2400" dirty="0" smtClean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  <a:p>
            <a:pPr marL="360363" indent="-277813" algn="just"/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I.- Que los materiales que los compongan tengan un alto valor económico.</a:t>
            </a:r>
          </a:p>
          <a:p>
            <a:pPr marL="360363" indent="-277813" algn="just"/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II.- Que se trate de residuos de alto volumen de generación, producidos por un número reducido de generadores.</a:t>
            </a:r>
          </a:p>
          <a:p>
            <a:pPr marL="360363" indent="-277813" algn="just"/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III.- Que se trate de residuos que contengan sustancias toxicas persistentes y </a:t>
            </a:r>
            <a:r>
              <a:rPr lang="es-MX" sz="2400" dirty="0" err="1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bioacumulables</a:t>
            </a:r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.</a:t>
            </a:r>
          </a:p>
          <a:p>
            <a:pPr marL="360363" indent="-277813" algn="just"/>
            <a:r>
              <a:rPr lang="es-MX" sz="24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IV.- Que se trate de residuos que representen un alto riesgo a la población, al M.A. o a los recursos naturales.</a:t>
            </a:r>
          </a:p>
          <a:p>
            <a:pPr marL="342900" indent="-342900" algn="just"/>
            <a:endParaRPr lang="es-MX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059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FB8F-4E14-4C2E-8298-B4FCFCA2EEE0}" type="slidenum">
              <a:rPr lang="es-ES"/>
              <a:pPr/>
              <a:t>7</a:t>
            </a:fld>
            <a:endParaRPr lang="es-ES"/>
          </a:p>
        </p:txBody>
      </p:sp>
      <p:sp>
        <p:nvSpPr>
          <p:cNvPr id="429059" name="Rectangle 3"/>
          <p:cNvSpPr>
            <a:spLocks noChangeArrowheads="1"/>
          </p:cNvSpPr>
          <p:nvPr/>
        </p:nvSpPr>
        <p:spPr bwMode="auto">
          <a:xfrm>
            <a:off x="457200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Artículo 18.- Los residuos sólidos urbanos podrán </a:t>
            </a:r>
            <a:r>
              <a:rPr lang="es-MX" sz="2400" dirty="0" err="1" smtClean="0">
                <a:solidFill>
                  <a:schemeClr val="tx1"/>
                </a:solidFill>
              </a:rPr>
              <a:t>subclasificarse</a:t>
            </a:r>
            <a:r>
              <a:rPr lang="es-MX" sz="2400" dirty="0" smtClean="0">
                <a:solidFill>
                  <a:schemeClr val="tx1"/>
                </a:solidFill>
              </a:rPr>
              <a:t> en orgánicos e inorgánicos con objeto de facilitar su separación primaria y secundaria, de conformidad con los Programas Estatales y Municipales para la Prevención y la Gestión Integral de los Residuos, así como con los ordenamientos legales aplicables.</a:t>
            </a:r>
          </a:p>
          <a:p>
            <a:pPr algn="l"/>
            <a:endParaRPr lang="es-MX" sz="2400" dirty="0" smtClean="0">
              <a:solidFill>
                <a:schemeClr val="tx1"/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Artículo 19.- Los residuos de manejo especial se clasifican como se indica a continuación, salvo cuando se trate de residuos considerados como peligrosos en esta Ley y en las normas oficiales mexicanas correspondientes: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059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FB8F-4E14-4C2E-8298-B4FCFCA2EEE0}" type="slidenum">
              <a:rPr lang="es-ES"/>
              <a:pPr/>
              <a:t>8</a:t>
            </a:fld>
            <a:endParaRPr lang="es-ES"/>
          </a:p>
        </p:txBody>
      </p:sp>
      <p:sp>
        <p:nvSpPr>
          <p:cNvPr id="429059" name="Rectangle 3"/>
          <p:cNvSpPr>
            <a:spLocks noChangeArrowheads="1"/>
          </p:cNvSpPr>
          <p:nvPr/>
        </p:nvSpPr>
        <p:spPr bwMode="auto">
          <a:xfrm>
            <a:off x="457200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I. Residuos de las rocas o los productos de su descomposición que sólo puedan utilizarse para la fabricación de materiales de construcción o se destinen para este fin, así como los productos derivados de la descomposición de las rocas, excluidos de la competencia federal conforme a las fracciones IV y V del artículo 5 de la Ley Minera</a:t>
            </a:r>
            <a:r>
              <a:rPr lang="es-MX" sz="2400" dirty="0" smtClean="0">
                <a:solidFill>
                  <a:schemeClr val="tx2">
                    <a:lumMod val="25000"/>
                  </a:schemeClr>
                </a:solidFill>
              </a:rPr>
              <a:t>.</a:t>
            </a:r>
          </a:p>
          <a:p>
            <a:pPr algn="l"/>
            <a:endParaRPr lang="es-MX" sz="2400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II. Residuos de servicios de salud, generados por los establecimientos que realicen actividades médico asistenciales a las poblaciones humanas o animales, centros de investigación, con excepción de los biológico infecciosos.</a:t>
            </a:r>
            <a:endParaRPr lang="es-MX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059" grpId="0" build="p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FB8F-4E14-4C2E-8298-B4FCFCA2EEE0}" type="slidenum">
              <a:rPr lang="es-ES"/>
              <a:pPr/>
              <a:t>9</a:t>
            </a:fld>
            <a:endParaRPr lang="es-ES"/>
          </a:p>
        </p:txBody>
      </p:sp>
      <p:sp>
        <p:nvSpPr>
          <p:cNvPr id="429059" name="Rectangle 3"/>
          <p:cNvSpPr>
            <a:spLocks noChangeArrowheads="1"/>
          </p:cNvSpPr>
          <p:nvPr/>
        </p:nvSpPr>
        <p:spPr bwMode="auto">
          <a:xfrm>
            <a:off x="457200" y="785794"/>
            <a:ext cx="815975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III. Residuos generados por las actividades pesqueras, agrícolas, silvícolas, forestales, avícolas, ganaderas, incluyendo los residuos de los insumos utilizados en esas actividades;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IV. Residuos de los servicios de transporte, así como los generados a consecuencia de las actividades que se realizan en puertos, aeropuertos, terminales ferroviarias y portuarias y en las aduanas;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V. Lodos provenientes del tratamiento de aguas residuales;</a:t>
            </a:r>
          </a:p>
          <a:p>
            <a:pPr algn="l"/>
            <a:r>
              <a:rPr lang="es-MX" sz="2400" dirty="0" smtClean="0">
                <a:solidFill>
                  <a:schemeClr val="tx1"/>
                </a:solidFill>
              </a:rPr>
              <a:t>VI. Residuos de tiendas departamentales o centros comerciales generados en grandes volúmenes;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059" grpId="0" build="p" autoUpdateAnimBg="0" advAuto="0"/>
    </p:bld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14811</TotalTime>
  <Words>3824</Words>
  <Application>Microsoft Office PowerPoint</Application>
  <PresentationFormat>Presentación en pantalla (4:3)</PresentationFormat>
  <Paragraphs>461</Paragraphs>
  <Slides>52</Slides>
  <Notes>49</Notes>
  <HiddenSlides>0</HiddenSlides>
  <MMClips>0</MMClips>
  <ScaleCrop>false</ScaleCrop>
  <HeadingPairs>
    <vt:vector size="6" baseType="variant">
      <vt:variant>
        <vt:lpstr>Tema</vt:lpstr>
      </vt:variant>
      <vt:variant>
        <vt:i4>4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57" baseType="lpstr">
      <vt:lpstr>Diseño personalizado</vt:lpstr>
      <vt:lpstr>2_Diseño personalizado</vt:lpstr>
      <vt:lpstr>1_Diseño personalizado</vt:lpstr>
      <vt:lpstr>Flujo</vt:lpstr>
      <vt:lpstr>Imagen de mapa de bits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MATERIALES PELIGROSOS</dc:title>
  <dc:creator>Gerardo juárez Chávez</dc:creator>
  <cp:lastModifiedBy>GerardoAA</cp:lastModifiedBy>
  <cp:revision>1035</cp:revision>
  <cp:lastPrinted>1999-02-19T19:46:10Z</cp:lastPrinted>
  <dcterms:created xsi:type="dcterms:W3CDTF">1998-12-01T01:47:48Z</dcterms:created>
  <dcterms:modified xsi:type="dcterms:W3CDTF">2012-08-19T18:10:21Z</dcterms:modified>
</cp:coreProperties>
</file>