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310" r:id="rId2"/>
    <p:sldId id="311" r:id="rId3"/>
    <p:sldId id="329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30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769535"/>
    <a:srgbClr val="9BC348"/>
    <a:srgbClr val="9CC746"/>
    <a:srgbClr val="73C348"/>
    <a:srgbClr val="000099"/>
    <a:srgbClr val="3333CC"/>
    <a:srgbClr val="3A3EE2"/>
    <a:srgbClr val="3010A4"/>
    <a:srgbClr val="3D11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>
        <p:scale>
          <a:sx n="80" d="100"/>
          <a:sy n="80" d="100"/>
        </p:scale>
        <p:origin x="-85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8B2A6-411E-4238-AE7F-A2E7FE9EF0C3}" type="datetimeFigureOut">
              <a:rPr lang="es-MX" smtClean="0"/>
              <a:pPr/>
              <a:t>28/02/2012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84F7F-B28B-4A27-955C-B07BBA1FE19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arje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7010400" y="6092825"/>
            <a:ext cx="2133600" cy="765175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835150" y="5949950"/>
            <a:ext cx="4968875" cy="908050"/>
          </a:xfrm>
        </p:spPr>
        <p:txBody>
          <a:bodyPr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58054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58054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2132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22825" y="1341438"/>
            <a:ext cx="42132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arjeta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311525" y="0"/>
            <a:ext cx="5832475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5788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08400" y="5949950"/>
            <a:ext cx="251936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endParaRPr lang="es-ES" dirty="0"/>
          </a:p>
          <a:p>
            <a:pPr>
              <a:defRPr/>
            </a:pPr>
            <a:endParaRPr lang="es-MX" dirty="0"/>
          </a:p>
          <a:p>
            <a:pPr>
              <a:defRPr/>
            </a:pPr>
            <a:r>
              <a:rPr lang="es-MX" dirty="0"/>
              <a:t>www.urvina.com.mx</a:t>
            </a:r>
            <a:endParaRPr lang="es-E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5949950"/>
            <a:ext cx="36004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000" b="1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es-MX" dirty="0"/>
              <a:t>Urvina Servicios Internacionales S.A de C.V.</a:t>
            </a:r>
          </a:p>
          <a:p>
            <a:pPr>
              <a:defRPr/>
            </a:pPr>
            <a:r>
              <a:rPr lang="es-MX" dirty="0"/>
              <a:t>Blvd. Aeropuerto Miguel Alemán No. 154 Int. 8</a:t>
            </a:r>
          </a:p>
          <a:p>
            <a:pPr>
              <a:defRPr/>
            </a:pPr>
            <a:r>
              <a:rPr lang="es-MX" dirty="0"/>
              <a:t>Lerma Estado de México, C.P. 52000</a:t>
            </a:r>
          </a:p>
          <a:p>
            <a:pPr>
              <a:defRPr/>
            </a:pPr>
            <a:r>
              <a:rPr lang="es-MX" dirty="0"/>
              <a:t>TEL: (722) 2627800 , Fax: (722) 2627808</a:t>
            </a: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rgbClr val="B2B2B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99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96969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1500174"/>
          </a:xfrm>
          <a:prstGeom prst="rect">
            <a:avLst/>
          </a:prstGeom>
          <a:gradFill>
            <a:gsLst>
              <a:gs pos="0">
                <a:srgbClr val="E5FFE1"/>
              </a:gs>
              <a:gs pos="50000">
                <a:schemeClr val="bg1"/>
              </a:gs>
              <a:gs pos="100000">
                <a:srgbClr val="F0F9E7"/>
              </a:gs>
            </a:gsLst>
            <a:lin ang="5400000" scaled="0"/>
          </a:gradFill>
          <a:ln w="3175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5 Imagen" descr="Coe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51" y="195216"/>
            <a:ext cx="1643119" cy="876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>
            <a:off x="3857620" y="-24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rgbClr val="9BBB59"/>
              </a:contourClr>
            </a:sp3d>
          </a:bodyPr>
          <a:lstStyle/>
          <a:p>
            <a:pPr algn="ctr"/>
            <a:r>
              <a:rPr lang="es-MX" sz="4400" b="1" dirty="0" smtClean="0">
                <a:ln/>
                <a:gradFill>
                  <a:gsLst>
                    <a:gs pos="0">
                      <a:srgbClr val="73C348"/>
                    </a:gs>
                    <a:gs pos="80000">
                      <a:srgbClr val="9BC348"/>
                    </a:gs>
                    <a:gs pos="100000">
                      <a:srgbClr val="769535"/>
                    </a:gs>
                  </a:gsLst>
                  <a:lin ang="16200000" scaled="0"/>
                </a:gradFill>
                <a:latin typeface="Candara" pitchFamily="34" charset="0"/>
              </a:rPr>
              <a:t>Coeli Mexicana</a:t>
            </a:r>
            <a:endParaRPr lang="es-ES" sz="4400" b="1" dirty="0">
              <a:ln/>
              <a:gradFill>
                <a:gsLst>
                  <a:gs pos="0">
                    <a:srgbClr val="73C348"/>
                  </a:gs>
                  <a:gs pos="80000">
                    <a:srgbClr val="9BC348"/>
                  </a:gs>
                  <a:gs pos="100000">
                    <a:srgbClr val="769535"/>
                  </a:gs>
                </a:gsLst>
                <a:lin ang="16200000" scaled="0"/>
              </a:gradFill>
              <a:latin typeface="Candara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643306" y="752757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 Una  Solución  Eficaz !!!</a:t>
            </a:r>
            <a:endParaRPr lang="es-ES" sz="2400" b="1" i="1" dirty="0"/>
          </a:p>
        </p:txBody>
      </p:sp>
      <p:sp>
        <p:nvSpPr>
          <p:cNvPr id="9" name="8 Rectángulo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E5FFE1"/>
              </a:gs>
              <a:gs pos="50000">
                <a:schemeClr val="bg1"/>
              </a:gs>
              <a:gs pos="100000">
                <a:srgbClr val="F0F9E7"/>
              </a:gs>
            </a:gsLst>
            <a:lin ang="5400000" scaled="0"/>
          </a:gradFill>
          <a:ln w="3175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2000232" y="6253483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03300"/>
                </a:solidFill>
                <a:latin typeface="Candara" pitchFamily="34" charset="0"/>
              </a:rPr>
              <a:t> www.urvina.com.mx</a:t>
            </a:r>
            <a:endParaRPr lang="es-ES" sz="1600" b="1" dirty="0">
              <a:solidFill>
                <a:srgbClr val="003300"/>
              </a:solidFill>
              <a:latin typeface="Candara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00396" y="1285860"/>
            <a:ext cx="6143636" cy="21431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7 Subtítulo"/>
          <p:cNvSpPr>
            <a:spLocks noGrp="1"/>
          </p:cNvSpPr>
          <p:nvPr>
            <p:ph type="subTitle" idx="1"/>
          </p:nvPr>
        </p:nvSpPr>
        <p:spPr>
          <a:xfrm>
            <a:off x="714348" y="2643182"/>
            <a:ext cx="7705320" cy="2109790"/>
          </a:xfrm>
        </p:spPr>
        <p:txBody>
          <a:bodyPr/>
          <a:lstStyle/>
          <a:p>
            <a:r>
              <a:rPr lang="en-US" sz="6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  <a:reflection blurRad="6350" stA="60000" endA="900" endPos="58000" dir="5400000" sy="-100000" algn="bl" rotWithShape="0"/>
                </a:effectLst>
                <a:latin typeface="Candara" pitchFamily="34" charset="0"/>
              </a:rPr>
              <a:t>Curriculum</a:t>
            </a:r>
          </a:p>
          <a:p>
            <a:endParaRPr lang="es-ES" sz="6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85786" y="4786322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 Servicios Integrales… Soluciones Eficaces!!!</a:t>
            </a:r>
            <a:endParaRPr lang="es-ES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1"/>
                </a:solidFill>
                <a:latin typeface="Candara" pitchFamily="34" charset="0"/>
              </a:rPr>
              <a:t>Servicio de lavandería industrial de Clase Mundial</a:t>
            </a:r>
          </a:p>
          <a:p>
            <a:pPr>
              <a:buNone/>
            </a:pPr>
            <a:endParaRPr lang="es-ES" sz="28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2800" dirty="0" smtClean="0">
                <a:solidFill>
                  <a:schemeClr val="tx1"/>
                </a:solidFill>
                <a:latin typeface="Candara" pitchFamily="34" charset="0"/>
              </a:rPr>
              <a:t> Programas dedicados para cada tipo de requerimientos : Lavado en Seco y Húmedo</a:t>
            </a:r>
          </a:p>
          <a:p>
            <a:pPr>
              <a:buNone/>
            </a:pPr>
            <a:endParaRPr lang="es-ES" sz="28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2800" dirty="0" smtClean="0">
                <a:solidFill>
                  <a:schemeClr val="tx1"/>
                </a:solidFill>
                <a:latin typeface="Candara" pitchFamily="34" charset="0"/>
              </a:rPr>
              <a:t>Confinación y tratado de residuos para no dañar al Medio Ambiente  con desechos de Productos Químicos.</a:t>
            </a:r>
            <a:endParaRPr lang="es-ES" sz="2800" dirty="0">
              <a:solidFill>
                <a:schemeClr val="tx1"/>
              </a:solidFill>
              <a:latin typeface="Candara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60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Programa de Recuperación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grpSp>
        <p:nvGrpSpPr>
          <p:cNvPr id="3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Lavado de Guante y Trapo 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pic>
        <p:nvPicPr>
          <p:cNvPr id="11" name="Picture 21" descr="000_08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66950"/>
            <a:ext cx="3962400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2" descr="000_08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286000"/>
            <a:ext cx="3962400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000_08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733800"/>
            <a:ext cx="3352800" cy="2530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0" descr="000_08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68538"/>
            <a:ext cx="3352800" cy="2532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1" descr="000_08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219200"/>
            <a:ext cx="3319463" cy="25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6" name="5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6 Imagen" descr="Coeli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7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1" name="10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Lavado de Uniformes 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733425" y="4343400"/>
            <a:ext cx="8105775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MX" sz="1400" b="1" u="sng" dirty="0">
                <a:solidFill>
                  <a:srgbClr val="006600"/>
                </a:solidFill>
                <a:latin typeface="Candara" pitchFamily="34" charset="0"/>
                <a:cs typeface="Arial" charset="0"/>
              </a:rPr>
              <a:t> </a:t>
            </a:r>
            <a:r>
              <a:rPr lang="es-MX" sz="1800" b="1" u="sng" dirty="0">
                <a:solidFill>
                  <a:srgbClr val="006600"/>
                </a:solidFill>
                <a:latin typeface="Candara" pitchFamily="34" charset="0"/>
                <a:cs typeface="Arial" charset="0"/>
              </a:rPr>
              <a:t>Lavado en Seco </a:t>
            </a:r>
            <a:r>
              <a:rPr lang="es-MX" sz="1800" dirty="0">
                <a:latin typeface="Candara" pitchFamily="34" charset="0"/>
                <a:cs typeface="Arial" charset="0"/>
              </a:rPr>
              <a:t>para eliminar todos los residuos inorgánicos (Grasa &amp; Pintura), el sistema es cerrado y no tiene emisiones de solvente a la atmósfera por medio de un sistema de filtración por evaporación, recuperando toda la grasa y pintura que posteriormente se manda confinar para ser quemada sin generar residuos.</a:t>
            </a:r>
          </a:p>
          <a:p>
            <a:pPr algn="just">
              <a:spcBef>
                <a:spcPct val="50000"/>
              </a:spcBef>
              <a:buBlip>
                <a:blip r:embed="rId2"/>
              </a:buBlip>
            </a:pPr>
            <a:r>
              <a:rPr lang="es-MX" sz="1800" dirty="0">
                <a:latin typeface="Candara" pitchFamily="34" charset="0"/>
                <a:cs typeface="Arial" charset="0"/>
              </a:rPr>
              <a:t> </a:t>
            </a:r>
            <a:r>
              <a:rPr lang="es-MX" sz="1800" b="1" u="sng" dirty="0">
                <a:solidFill>
                  <a:srgbClr val="006600"/>
                </a:solidFill>
                <a:latin typeface="Candara" pitchFamily="34" charset="0"/>
                <a:cs typeface="Arial" charset="0"/>
              </a:rPr>
              <a:t>Lavado en Húmedo </a:t>
            </a:r>
            <a:r>
              <a:rPr lang="es-MX" sz="1800" dirty="0">
                <a:latin typeface="Candara" pitchFamily="34" charset="0"/>
                <a:cs typeface="Arial" charset="0"/>
              </a:rPr>
              <a:t>Elimina toda la impureza orgánica utilizando exclusivamente detergentes orgánicos biodegradables.</a:t>
            </a:r>
          </a:p>
        </p:txBody>
      </p:sp>
      <p:pic>
        <p:nvPicPr>
          <p:cNvPr id="5" name="Picture 19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0" y="1471619"/>
            <a:ext cx="3848100" cy="2886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0" descr="untitled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543057"/>
            <a:ext cx="3848100" cy="2886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6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8" name="7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8 Imagen" descr="Coeli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0" name="9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i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i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2643174" y="357166"/>
            <a:ext cx="6500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8200"/>
                </a:solidFill>
                <a:latin typeface="Candara" pitchFamily="34" charset="0"/>
              </a:rPr>
              <a:t>Tecnología de Punta: Lavado Mixto</a:t>
            </a:r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Tecnología de Punta:</a:t>
            </a:r>
            <a:r>
              <a:rPr lang="es-MX" sz="3200" b="1" dirty="0">
                <a:solidFill>
                  <a:srgbClr val="006600"/>
                </a:solidFill>
                <a:latin typeface="Candara" pitchFamily="34" charset="0"/>
              </a:rPr>
              <a:t> Agua D.I.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33425" y="4267201"/>
            <a:ext cx="8258175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Blip>
                <a:blip r:embed="rId3"/>
              </a:buBlip>
            </a:pPr>
            <a:r>
              <a:rPr lang="es-MX" sz="2000" dirty="0">
                <a:latin typeface="+mj-lt"/>
                <a:cs typeface="Arial" charset="0"/>
              </a:rPr>
              <a:t> </a:t>
            </a:r>
            <a:r>
              <a:rPr lang="es-MX" sz="2000" dirty="0">
                <a:latin typeface="Candara" pitchFamily="34" charset="0"/>
                <a:cs typeface="Arial" charset="0"/>
              </a:rPr>
              <a:t>Sistema de tratamiento de agua con doble osmosis inversa y rayos </a:t>
            </a:r>
            <a:r>
              <a:rPr lang="es-MX" sz="2000" dirty="0" smtClean="0">
                <a:latin typeface="Candara" pitchFamily="34" charset="0"/>
                <a:cs typeface="Arial" charset="0"/>
              </a:rPr>
              <a:t>ultravioleta.</a:t>
            </a:r>
            <a:endParaRPr lang="es-MX" sz="2000" dirty="0">
              <a:latin typeface="Candara" pitchFamily="34" charset="0"/>
              <a:cs typeface="Arial" charset="0"/>
            </a:endParaRPr>
          </a:p>
          <a:p>
            <a:pPr algn="just">
              <a:spcBef>
                <a:spcPct val="50000"/>
              </a:spcBef>
              <a:buBlip>
                <a:blip r:embed="rId3"/>
              </a:buBlip>
            </a:pPr>
            <a:r>
              <a:rPr lang="es-MX" sz="2000" dirty="0">
                <a:latin typeface="Candara" pitchFamily="34" charset="0"/>
                <a:cs typeface="Arial" charset="0"/>
              </a:rPr>
              <a:t> Prácticamente elimina los sólidos cargando al agua eléctricamente, con esta agua se lavan en el cuarto limpio las prendas del área de pintura (Overol, Guantes &amp; Trapos) antes de ser empacadas al </a:t>
            </a:r>
            <a:r>
              <a:rPr lang="es-MX" sz="2000" dirty="0" smtClean="0">
                <a:latin typeface="Candara" pitchFamily="34" charset="0"/>
                <a:cs typeface="Arial" charset="0"/>
              </a:rPr>
              <a:t>vacío. </a:t>
            </a:r>
            <a:endParaRPr lang="es-MX" sz="2000" dirty="0">
              <a:latin typeface="Candar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MX" sz="1400" dirty="0">
              <a:cs typeface="Arial" charset="0"/>
            </a:endParaRPr>
          </a:p>
        </p:txBody>
      </p:sp>
      <p:pic>
        <p:nvPicPr>
          <p:cNvPr id="12" name="Picture 8" descr="DESMINERALIZAD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643050"/>
            <a:ext cx="3343300" cy="2524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9" descr="DESM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4245"/>
            <a:ext cx="3309934" cy="2499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Tecnología de Punta: Cuarto Limpio 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609600" y="4572000"/>
            <a:ext cx="8534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Blip>
                <a:blip r:embed="rId3"/>
              </a:buBlip>
            </a:pPr>
            <a:r>
              <a:rPr lang="es-MX" sz="1400" dirty="0">
                <a:latin typeface="Candara" pitchFamily="34" charset="0"/>
                <a:cs typeface="Arial" charset="0"/>
              </a:rPr>
              <a:t> </a:t>
            </a:r>
            <a:r>
              <a:rPr lang="es-MX" sz="2000" dirty="0">
                <a:latin typeface="Candara" pitchFamily="34" charset="0"/>
                <a:cs typeface="Arial" charset="0"/>
              </a:rPr>
              <a:t>Ambiente </a:t>
            </a:r>
            <a:r>
              <a:rPr lang="es-MX" sz="2000" dirty="0" smtClean="0">
                <a:latin typeface="Candara" pitchFamily="34" charset="0"/>
                <a:cs typeface="Arial" charset="0"/>
              </a:rPr>
              <a:t>controlado, </a:t>
            </a:r>
            <a:r>
              <a:rPr lang="es-MX" sz="2000" dirty="0">
                <a:latin typeface="Candara" pitchFamily="34" charset="0"/>
                <a:cs typeface="Arial" charset="0"/>
              </a:rPr>
              <a:t>que reduce a un mínimo de partículas en el cuarto, estas partículas dañan la calidad de la pintura del </a:t>
            </a:r>
            <a:r>
              <a:rPr lang="es-MX" sz="2000" dirty="0" smtClean="0">
                <a:latin typeface="Candara" pitchFamily="34" charset="0"/>
                <a:cs typeface="Arial" charset="0"/>
              </a:rPr>
              <a:t>vehículo </a:t>
            </a:r>
            <a:r>
              <a:rPr lang="es-MX" sz="2000" dirty="0">
                <a:latin typeface="Candara" pitchFamily="34" charset="0"/>
                <a:cs typeface="Arial" charset="0"/>
              </a:rPr>
              <a:t>con un alto costo de retrabajos.</a:t>
            </a:r>
          </a:p>
          <a:p>
            <a:pPr algn="just">
              <a:spcBef>
                <a:spcPct val="50000"/>
              </a:spcBef>
              <a:buBlip>
                <a:blip r:embed="rId3"/>
              </a:buBlip>
            </a:pPr>
            <a:r>
              <a:rPr lang="es-MX" sz="2000" dirty="0">
                <a:latin typeface="Candara" pitchFamily="34" charset="0"/>
                <a:cs typeface="Arial" charset="0"/>
              </a:rPr>
              <a:t> COELI Cuenta con dos cuartos limpios únicos en su clase en la industria automotriz nacional.</a:t>
            </a:r>
          </a:p>
        </p:txBody>
      </p:sp>
      <p:pic>
        <p:nvPicPr>
          <p:cNvPr id="12" name="Picture 42" descr="untitled CTO LI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493844"/>
            <a:ext cx="3886200" cy="2935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3" descr="000_009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495432"/>
            <a:ext cx="3886200" cy="293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0" y="0"/>
            <a:ext cx="9144032" cy="6858024"/>
            <a:chOff x="0" y="0"/>
            <a:chExt cx="9144032" cy="6858024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429396"/>
              <a:ext cx="9144000" cy="42860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519470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Tecnología de Punta: Leasing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0034" y="1714488"/>
            <a:ext cx="82868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Candara" pitchFamily="34" charset="0"/>
              </a:rPr>
              <a:t>COELI gestiona el servicio de leasing con el sistema informático especializado GLOBAL, el cual controla todos los movimiento y estatus de las prendas en circuito.</a:t>
            </a:r>
          </a:p>
          <a:p>
            <a:pPr algn="just"/>
            <a:endParaRPr lang="es-MX" sz="2000" dirty="0">
              <a:latin typeface="Candara" pitchFamily="34" charset="0"/>
            </a:endParaRPr>
          </a:p>
          <a:p>
            <a:pPr algn="just"/>
            <a:r>
              <a:rPr lang="es-MX" sz="2000" dirty="0">
                <a:latin typeface="Candara" pitchFamily="34" charset="0"/>
              </a:rPr>
              <a:t>Existen dos herramientas que refuerzan esta operación haciéndola a un mas poderosa:</a:t>
            </a:r>
          </a:p>
          <a:p>
            <a:pPr algn="just"/>
            <a:endParaRPr lang="es-MX" sz="2000" dirty="0">
              <a:latin typeface="Candara" pitchFamily="34" charset="0"/>
            </a:endParaRPr>
          </a:p>
          <a:p>
            <a:pPr lvl="1" algn="just"/>
            <a:r>
              <a:rPr lang="es-MX" sz="2000" dirty="0">
                <a:latin typeface="Candara" pitchFamily="34" charset="0"/>
              </a:rPr>
              <a:t>		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500298" y="3786190"/>
            <a:ext cx="6396337" cy="2509846"/>
            <a:chOff x="1392" y="2832"/>
            <a:chExt cx="2520" cy="1008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84" y="2832"/>
              <a:ext cx="1128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392" y="3408"/>
              <a:ext cx="1824" cy="432"/>
              <a:chOff x="2017" y="1995"/>
              <a:chExt cx="2648" cy="574"/>
            </a:xfrm>
          </p:grpSpPr>
          <p:pic>
            <p:nvPicPr>
              <p:cNvPr id="15" name="Picture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025" y="2004"/>
                <a:ext cx="2635" cy="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2017" y="1995"/>
                <a:ext cx="2648" cy="574"/>
              </a:xfrm>
              <a:prstGeom prst="rect">
                <a:avLst/>
              </a:prstGeom>
              <a:noFill/>
              <a:ln w="19050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8" name="17 CuadroTexto"/>
          <p:cNvSpPr txBox="1"/>
          <p:nvPr/>
        </p:nvSpPr>
        <p:spPr>
          <a:xfrm>
            <a:off x="500034" y="4500570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i="1" u="sng" dirty="0" smtClean="0">
                <a:solidFill>
                  <a:srgbClr val="003300"/>
                </a:solidFill>
                <a:latin typeface="Candara" pitchFamily="34" charset="0"/>
              </a:rPr>
              <a:t>Escaneo en Buzón </a:t>
            </a:r>
            <a:endParaRPr lang="es-ES" sz="2800" b="1" i="1" u="sng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0" y="0"/>
            <a:ext cx="9144032" cy="6858024"/>
            <a:chOff x="0" y="0"/>
            <a:chExt cx="9144032" cy="6858024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429396"/>
              <a:ext cx="9144000" cy="42860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519470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214546" y="500042"/>
            <a:ext cx="6929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6600"/>
                </a:solidFill>
                <a:latin typeface="Candara" pitchFamily="34" charset="0"/>
              </a:rPr>
              <a:t>Tecnología de Punta: Control de Incidencias </a:t>
            </a:r>
            <a:endParaRPr lang="es-ES" sz="28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 l="34191" t="35156" r="22242" b="16992"/>
          <a:stretch>
            <a:fillRect/>
          </a:stretch>
        </p:blipFill>
        <p:spPr bwMode="auto">
          <a:xfrm>
            <a:off x="714348" y="1571612"/>
            <a:ext cx="785818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000_08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630116"/>
            <a:ext cx="3357586" cy="2535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71600" y="4648200"/>
            <a:ext cx="6934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Blip>
                <a:blip r:embed="rId3"/>
              </a:buBlip>
            </a:pPr>
            <a:r>
              <a:rPr lang="es-MX" sz="2000" dirty="0">
                <a:latin typeface="Candara" pitchFamily="34" charset="0"/>
              </a:rPr>
              <a:t> </a:t>
            </a:r>
            <a:r>
              <a:rPr lang="es-MX" sz="2000" dirty="0" smtClean="0">
                <a:latin typeface="Candara" pitchFamily="34" charset="0"/>
              </a:rPr>
              <a:t>Control </a:t>
            </a:r>
            <a:r>
              <a:rPr lang="es-MX" sz="2000" dirty="0">
                <a:latin typeface="Candara" pitchFamily="34" charset="0"/>
              </a:rPr>
              <a:t>de prendas por código de </a:t>
            </a:r>
            <a:r>
              <a:rPr lang="es-MX" sz="2000" dirty="0" smtClean="0">
                <a:latin typeface="Candara" pitchFamily="34" charset="0"/>
              </a:rPr>
              <a:t>barras.</a:t>
            </a:r>
            <a:endParaRPr lang="es-MX" sz="2000" dirty="0">
              <a:latin typeface="Candara" pitchFamily="34" charset="0"/>
            </a:endParaRPr>
          </a:p>
          <a:p>
            <a:pPr lvl="1">
              <a:spcBef>
                <a:spcPct val="50000"/>
              </a:spcBef>
              <a:buBlip>
                <a:blip r:embed="rId3"/>
              </a:buBlip>
            </a:pPr>
            <a:r>
              <a:rPr lang="es-MX" sz="2000" dirty="0" smtClean="0">
                <a:latin typeface="Candara" pitchFamily="34" charset="0"/>
              </a:rPr>
              <a:t>Optimización del servicio.</a:t>
            </a:r>
          </a:p>
          <a:p>
            <a:pPr lvl="1">
              <a:spcBef>
                <a:spcPct val="50000"/>
              </a:spcBef>
              <a:buBlip>
                <a:blip r:embed="rId3"/>
              </a:buBlip>
            </a:pPr>
            <a:r>
              <a:rPr lang="es-MX" sz="2000" dirty="0" smtClean="0">
                <a:latin typeface="Candara" pitchFamily="34" charset="0"/>
              </a:rPr>
              <a:t>Servicio Personalizado.</a:t>
            </a:r>
          </a:p>
          <a:p>
            <a:pPr>
              <a:spcBef>
                <a:spcPct val="50000"/>
              </a:spcBef>
              <a:buBlip>
                <a:blip r:embed="rId3"/>
              </a:buBlip>
            </a:pPr>
            <a:endParaRPr lang="es-MX" sz="2000" dirty="0">
              <a:latin typeface="Candara" pitchFamily="34" charset="0"/>
            </a:endParaRPr>
          </a:p>
        </p:txBody>
      </p:sp>
      <p:grpSp>
        <p:nvGrpSpPr>
          <p:cNvPr id="2" name="6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8" name="7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8 Imagen" descr="Coeli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0" name="9 Rectángulo"/>
            <p:cNvSpPr/>
            <p:nvPr/>
          </p:nvSpPr>
          <p:spPr>
            <a:xfrm>
              <a:off x="0" y="6286520"/>
              <a:ext cx="9144000" cy="571480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2643174" y="357166"/>
            <a:ext cx="6500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6600"/>
                </a:solidFill>
                <a:latin typeface="Candara" pitchFamily="34" charset="0"/>
              </a:rPr>
              <a:t>Tecnología de Punta: Escaneo</a:t>
            </a:r>
            <a:endParaRPr lang="es-ES" sz="32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820246" y="1857364"/>
            <a:ext cx="5247553" cy="2071699"/>
            <a:chOff x="2447" y="1186"/>
            <a:chExt cx="3265" cy="1289"/>
          </a:xfrm>
        </p:grpSpPr>
        <p:sp>
          <p:nvSpPr>
            <p:cNvPr id="307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47" y="1186"/>
              <a:ext cx="3265" cy="1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2447" y="1187"/>
              <a:ext cx="89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3395" y="1742"/>
              <a:ext cx="1801" cy="390"/>
              <a:chOff x="3395" y="1742"/>
              <a:chExt cx="1801" cy="390"/>
            </a:xfrm>
          </p:grpSpPr>
          <p:pic>
            <p:nvPicPr>
              <p:cNvPr id="3078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400" y="1748"/>
                <a:ext cx="1792" cy="3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3395" y="1742"/>
                <a:ext cx="1801" cy="390"/>
              </a:xfrm>
              <a:prstGeom prst="rect">
                <a:avLst/>
              </a:prstGeom>
              <a:noFill/>
              <a:ln w="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373" y="1234"/>
              <a:ext cx="809" cy="668"/>
            </a:xfrm>
            <a:custGeom>
              <a:avLst/>
              <a:gdLst/>
              <a:ahLst/>
              <a:cxnLst>
                <a:cxn ang="0">
                  <a:pos x="966" y="0"/>
                </a:cxn>
                <a:cxn ang="0">
                  <a:pos x="0" y="462"/>
                </a:cxn>
                <a:cxn ang="0">
                  <a:pos x="0" y="1618"/>
                </a:cxn>
                <a:cxn ang="0">
                  <a:pos x="0" y="2311"/>
                </a:cxn>
                <a:cxn ang="0">
                  <a:pos x="966" y="2773"/>
                </a:cxn>
                <a:cxn ang="0">
                  <a:pos x="3380" y="2773"/>
                </a:cxn>
                <a:cxn ang="0">
                  <a:pos x="9860" y="8139"/>
                </a:cxn>
                <a:cxn ang="0">
                  <a:pos x="4828" y="2773"/>
                </a:cxn>
                <a:cxn ang="0">
                  <a:pos x="5793" y="2311"/>
                </a:cxn>
                <a:cxn ang="0">
                  <a:pos x="5793" y="1618"/>
                </a:cxn>
                <a:cxn ang="0">
                  <a:pos x="5793" y="462"/>
                </a:cxn>
                <a:cxn ang="0">
                  <a:pos x="4828" y="0"/>
                </a:cxn>
                <a:cxn ang="0">
                  <a:pos x="3380" y="0"/>
                </a:cxn>
                <a:cxn ang="0">
                  <a:pos x="966" y="0"/>
                </a:cxn>
              </a:cxnLst>
              <a:rect l="0" t="0" r="r" b="b"/>
              <a:pathLst>
                <a:path w="9860" h="8139">
                  <a:moveTo>
                    <a:pt x="966" y="0"/>
                  </a:moveTo>
                  <a:cubicBezTo>
                    <a:pt x="432" y="0"/>
                    <a:pt x="0" y="207"/>
                    <a:pt x="0" y="462"/>
                  </a:cubicBezTo>
                  <a:lnTo>
                    <a:pt x="0" y="1618"/>
                  </a:lnTo>
                  <a:lnTo>
                    <a:pt x="0" y="2311"/>
                  </a:lnTo>
                  <a:cubicBezTo>
                    <a:pt x="0" y="2566"/>
                    <a:pt x="432" y="2773"/>
                    <a:pt x="966" y="2773"/>
                  </a:cubicBezTo>
                  <a:lnTo>
                    <a:pt x="3380" y="2773"/>
                  </a:lnTo>
                  <a:lnTo>
                    <a:pt x="9860" y="8139"/>
                  </a:lnTo>
                  <a:lnTo>
                    <a:pt x="4828" y="2773"/>
                  </a:lnTo>
                  <a:cubicBezTo>
                    <a:pt x="5361" y="2773"/>
                    <a:pt x="5793" y="2566"/>
                    <a:pt x="5793" y="2311"/>
                  </a:cubicBezTo>
                  <a:lnTo>
                    <a:pt x="5793" y="1618"/>
                  </a:lnTo>
                  <a:lnTo>
                    <a:pt x="5793" y="462"/>
                  </a:lnTo>
                  <a:cubicBezTo>
                    <a:pt x="5793" y="207"/>
                    <a:pt x="5361" y="0"/>
                    <a:pt x="4828" y="0"/>
                  </a:cubicBezTo>
                  <a:lnTo>
                    <a:pt x="3380" y="0"/>
                  </a:lnTo>
                  <a:lnTo>
                    <a:pt x="966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3538" y="1258"/>
              <a:ext cx="181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Nave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3686" y="1258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5157" y="1674"/>
              <a:ext cx="543" cy="332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417" y="231"/>
                </a:cxn>
                <a:cxn ang="0">
                  <a:pos x="417" y="809"/>
                </a:cxn>
                <a:cxn ang="0">
                  <a:pos x="417" y="1156"/>
                </a:cxn>
                <a:cxn ang="0">
                  <a:pos x="900" y="1387"/>
                </a:cxn>
                <a:cxn ang="0">
                  <a:pos x="0" y="2022"/>
                </a:cxn>
                <a:cxn ang="0">
                  <a:pos x="1624" y="1387"/>
                </a:cxn>
                <a:cxn ang="0">
                  <a:pos x="2831" y="1387"/>
                </a:cxn>
                <a:cxn ang="0">
                  <a:pos x="3314" y="1156"/>
                </a:cxn>
                <a:cxn ang="0">
                  <a:pos x="3314" y="809"/>
                </a:cxn>
                <a:cxn ang="0">
                  <a:pos x="3314" y="231"/>
                </a:cxn>
                <a:cxn ang="0">
                  <a:pos x="2831" y="0"/>
                </a:cxn>
                <a:cxn ang="0">
                  <a:pos x="1624" y="0"/>
                </a:cxn>
                <a:cxn ang="0">
                  <a:pos x="900" y="0"/>
                </a:cxn>
              </a:cxnLst>
              <a:rect l="0" t="0" r="r" b="b"/>
              <a:pathLst>
                <a:path w="3314" h="2022">
                  <a:moveTo>
                    <a:pt x="900" y="0"/>
                  </a:moveTo>
                  <a:cubicBezTo>
                    <a:pt x="634" y="0"/>
                    <a:pt x="417" y="104"/>
                    <a:pt x="417" y="231"/>
                  </a:cubicBezTo>
                  <a:lnTo>
                    <a:pt x="417" y="809"/>
                  </a:lnTo>
                  <a:lnTo>
                    <a:pt x="417" y="1156"/>
                  </a:lnTo>
                  <a:cubicBezTo>
                    <a:pt x="417" y="1283"/>
                    <a:pt x="634" y="1387"/>
                    <a:pt x="900" y="1387"/>
                  </a:cubicBezTo>
                  <a:lnTo>
                    <a:pt x="0" y="2022"/>
                  </a:lnTo>
                  <a:lnTo>
                    <a:pt x="1624" y="1387"/>
                  </a:lnTo>
                  <a:lnTo>
                    <a:pt x="2831" y="1387"/>
                  </a:lnTo>
                  <a:cubicBezTo>
                    <a:pt x="3098" y="1387"/>
                    <a:pt x="3314" y="1283"/>
                    <a:pt x="3314" y="1156"/>
                  </a:cubicBezTo>
                  <a:lnTo>
                    <a:pt x="3314" y="809"/>
                  </a:lnTo>
                  <a:lnTo>
                    <a:pt x="3314" y="231"/>
                  </a:lnTo>
                  <a:cubicBezTo>
                    <a:pt x="3314" y="104"/>
                    <a:pt x="3098" y="0"/>
                    <a:pt x="2831" y="0"/>
                  </a:cubicBezTo>
                  <a:lnTo>
                    <a:pt x="1624" y="0"/>
                  </a:lnTo>
                  <a:lnTo>
                    <a:pt x="900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5463" y="1700"/>
              <a:ext cx="17" cy="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5368" y="1717"/>
              <a:ext cx="217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Buzón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5559" y="1717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2524" y="1297"/>
              <a:ext cx="884" cy="550"/>
            </a:xfrm>
            <a:custGeom>
              <a:avLst/>
              <a:gdLst/>
              <a:ahLst/>
              <a:cxnLst>
                <a:cxn ang="0">
                  <a:pos x="965" y="0"/>
                </a:cxn>
                <a:cxn ang="0">
                  <a:pos x="0" y="534"/>
                </a:cxn>
                <a:cxn ang="0">
                  <a:pos x="0" y="1870"/>
                </a:cxn>
                <a:cxn ang="0">
                  <a:pos x="0" y="2672"/>
                </a:cxn>
                <a:cxn ang="0">
                  <a:pos x="965" y="3206"/>
                </a:cxn>
                <a:cxn ang="0">
                  <a:pos x="3376" y="3206"/>
                </a:cxn>
                <a:cxn ang="0">
                  <a:pos x="10767" y="6709"/>
                </a:cxn>
                <a:cxn ang="0">
                  <a:pos x="4822" y="3206"/>
                </a:cxn>
                <a:cxn ang="0">
                  <a:pos x="5787" y="2672"/>
                </a:cxn>
                <a:cxn ang="0">
                  <a:pos x="5787" y="1870"/>
                </a:cxn>
                <a:cxn ang="0">
                  <a:pos x="5787" y="534"/>
                </a:cxn>
                <a:cxn ang="0">
                  <a:pos x="4822" y="0"/>
                </a:cxn>
                <a:cxn ang="0">
                  <a:pos x="3376" y="0"/>
                </a:cxn>
                <a:cxn ang="0">
                  <a:pos x="965" y="0"/>
                </a:cxn>
              </a:cxnLst>
              <a:rect l="0" t="0" r="r" b="b"/>
              <a:pathLst>
                <a:path w="10767" h="6709">
                  <a:moveTo>
                    <a:pt x="965" y="0"/>
                  </a:moveTo>
                  <a:cubicBezTo>
                    <a:pt x="432" y="0"/>
                    <a:pt x="0" y="239"/>
                    <a:pt x="0" y="534"/>
                  </a:cubicBezTo>
                  <a:lnTo>
                    <a:pt x="0" y="1870"/>
                  </a:lnTo>
                  <a:lnTo>
                    <a:pt x="0" y="2672"/>
                  </a:lnTo>
                  <a:cubicBezTo>
                    <a:pt x="0" y="2967"/>
                    <a:pt x="432" y="3206"/>
                    <a:pt x="965" y="3206"/>
                  </a:cubicBezTo>
                  <a:lnTo>
                    <a:pt x="3376" y="3206"/>
                  </a:lnTo>
                  <a:lnTo>
                    <a:pt x="10767" y="6709"/>
                  </a:lnTo>
                  <a:lnTo>
                    <a:pt x="4822" y="3206"/>
                  </a:lnTo>
                  <a:cubicBezTo>
                    <a:pt x="5355" y="3206"/>
                    <a:pt x="5787" y="2967"/>
                    <a:pt x="5787" y="2672"/>
                  </a:cubicBezTo>
                  <a:lnTo>
                    <a:pt x="5787" y="1870"/>
                  </a:lnTo>
                  <a:lnTo>
                    <a:pt x="5787" y="534"/>
                  </a:lnTo>
                  <a:cubicBezTo>
                    <a:pt x="5787" y="239"/>
                    <a:pt x="5355" y="0"/>
                    <a:pt x="4822" y="0"/>
                  </a:cubicBezTo>
                  <a:lnTo>
                    <a:pt x="3376" y="0"/>
                  </a:lnTo>
                  <a:lnTo>
                    <a:pt x="965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2762" y="1324"/>
              <a:ext cx="17" cy="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2610" y="1348"/>
              <a:ext cx="363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Código de </a:t>
              </a:r>
              <a:endParaRPr kumimoji="0" lang="es-ES" sz="12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2657" y="1437"/>
              <a:ext cx="256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Prenda</a:t>
              </a:r>
              <a:endParaRPr kumimoji="0" lang="es-ES" sz="12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2868" y="1437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4716" y="1190"/>
              <a:ext cx="591" cy="635"/>
            </a:xfrm>
            <a:custGeom>
              <a:avLst/>
              <a:gdLst/>
              <a:ahLst/>
              <a:cxnLst>
                <a:cxn ang="0">
                  <a:pos x="600" y="0"/>
                </a:cxn>
                <a:cxn ang="0">
                  <a:pos x="0" y="231"/>
                </a:cxn>
                <a:cxn ang="0">
                  <a:pos x="0" y="809"/>
                </a:cxn>
                <a:cxn ang="0">
                  <a:pos x="0" y="1156"/>
                </a:cxn>
                <a:cxn ang="0">
                  <a:pos x="600" y="1387"/>
                </a:cxn>
                <a:cxn ang="0">
                  <a:pos x="1703" y="3871"/>
                </a:cxn>
                <a:cxn ang="0">
                  <a:pos x="1500" y="1387"/>
                </a:cxn>
                <a:cxn ang="0">
                  <a:pos x="3000" y="1387"/>
                </a:cxn>
                <a:cxn ang="0">
                  <a:pos x="3600" y="1156"/>
                </a:cxn>
                <a:cxn ang="0">
                  <a:pos x="3600" y="809"/>
                </a:cxn>
                <a:cxn ang="0">
                  <a:pos x="3600" y="231"/>
                </a:cxn>
                <a:cxn ang="0">
                  <a:pos x="3000" y="0"/>
                </a:cxn>
                <a:cxn ang="0">
                  <a:pos x="1500" y="0"/>
                </a:cxn>
                <a:cxn ang="0">
                  <a:pos x="600" y="0"/>
                </a:cxn>
              </a:cxnLst>
              <a:rect l="0" t="0" r="r" b="b"/>
              <a:pathLst>
                <a:path w="3600" h="3871">
                  <a:moveTo>
                    <a:pt x="600" y="0"/>
                  </a:moveTo>
                  <a:cubicBezTo>
                    <a:pt x="269" y="0"/>
                    <a:pt x="0" y="104"/>
                    <a:pt x="0" y="231"/>
                  </a:cubicBezTo>
                  <a:lnTo>
                    <a:pt x="0" y="809"/>
                  </a:lnTo>
                  <a:lnTo>
                    <a:pt x="0" y="1156"/>
                  </a:lnTo>
                  <a:cubicBezTo>
                    <a:pt x="0" y="1283"/>
                    <a:pt x="269" y="1387"/>
                    <a:pt x="600" y="1387"/>
                  </a:cubicBezTo>
                  <a:lnTo>
                    <a:pt x="1703" y="3871"/>
                  </a:lnTo>
                  <a:lnTo>
                    <a:pt x="1500" y="1387"/>
                  </a:lnTo>
                  <a:lnTo>
                    <a:pt x="3000" y="1387"/>
                  </a:lnTo>
                  <a:cubicBezTo>
                    <a:pt x="3331" y="1387"/>
                    <a:pt x="3600" y="1283"/>
                    <a:pt x="3600" y="1156"/>
                  </a:cubicBezTo>
                  <a:lnTo>
                    <a:pt x="3600" y="809"/>
                  </a:lnTo>
                  <a:lnTo>
                    <a:pt x="3600" y="231"/>
                  </a:lnTo>
                  <a:cubicBezTo>
                    <a:pt x="3600" y="104"/>
                    <a:pt x="3331" y="0"/>
                    <a:pt x="3000" y="0"/>
                  </a:cubicBezTo>
                  <a:lnTo>
                    <a:pt x="1500" y="0"/>
                  </a:lnTo>
                  <a:lnTo>
                    <a:pt x="600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4859" y="1214"/>
              <a:ext cx="88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Có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4942" y="1214"/>
              <a:ext cx="275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digo de 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4913" y="1302"/>
              <a:ext cx="232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Barras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5111" y="1302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3534" y="2068"/>
              <a:ext cx="669" cy="403"/>
            </a:xfrm>
            <a:custGeom>
              <a:avLst/>
              <a:gdLst/>
              <a:ahLst/>
              <a:cxnLst>
                <a:cxn ang="0">
                  <a:pos x="836" y="2130"/>
                </a:cxn>
                <a:cxn ang="0">
                  <a:pos x="0" y="2593"/>
                </a:cxn>
                <a:cxn ang="0">
                  <a:pos x="0" y="3286"/>
                </a:cxn>
                <a:cxn ang="0">
                  <a:pos x="0" y="4442"/>
                </a:cxn>
                <a:cxn ang="0">
                  <a:pos x="836" y="4904"/>
                </a:cxn>
                <a:cxn ang="0">
                  <a:pos x="2928" y="4904"/>
                </a:cxn>
                <a:cxn ang="0">
                  <a:pos x="4183" y="4904"/>
                </a:cxn>
                <a:cxn ang="0">
                  <a:pos x="5020" y="4442"/>
                </a:cxn>
                <a:cxn ang="0">
                  <a:pos x="5020" y="3286"/>
                </a:cxn>
                <a:cxn ang="0">
                  <a:pos x="5020" y="2593"/>
                </a:cxn>
                <a:cxn ang="0">
                  <a:pos x="4183" y="2130"/>
                </a:cxn>
                <a:cxn ang="0">
                  <a:pos x="8153" y="0"/>
                </a:cxn>
                <a:cxn ang="0">
                  <a:pos x="2928" y="2130"/>
                </a:cxn>
                <a:cxn ang="0">
                  <a:pos x="836" y="2130"/>
                </a:cxn>
              </a:cxnLst>
              <a:rect l="0" t="0" r="r" b="b"/>
              <a:pathLst>
                <a:path w="8153" h="4904">
                  <a:moveTo>
                    <a:pt x="836" y="2130"/>
                  </a:moveTo>
                  <a:cubicBezTo>
                    <a:pt x="374" y="2130"/>
                    <a:pt x="0" y="2337"/>
                    <a:pt x="0" y="2593"/>
                  </a:cubicBezTo>
                  <a:lnTo>
                    <a:pt x="0" y="3286"/>
                  </a:lnTo>
                  <a:lnTo>
                    <a:pt x="0" y="4442"/>
                  </a:lnTo>
                  <a:cubicBezTo>
                    <a:pt x="0" y="4697"/>
                    <a:pt x="374" y="4904"/>
                    <a:pt x="836" y="4904"/>
                  </a:cubicBezTo>
                  <a:lnTo>
                    <a:pt x="2928" y="4904"/>
                  </a:lnTo>
                  <a:lnTo>
                    <a:pt x="4183" y="4904"/>
                  </a:lnTo>
                  <a:cubicBezTo>
                    <a:pt x="4645" y="4904"/>
                    <a:pt x="5020" y="4697"/>
                    <a:pt x="5020" y="4442"/>
                  </a:cubicBezTo>
                  <a:lnTo>
                    <a:pt x="5020" y="3286"/>
                  </a:lnTo>
                  <a:lnTo>
                    <a:pt x="5020" y="2593"/>
                  </a:lnTo>
                  <a:cubicBezTo>
                    <a:pt x="5020" y="2337"/>
                    <a:pt x="4645" y="2130"/>
                    <a:pt x="4183" y="2130"/>
                  </a:cubicBezTo>
                  <a:lnTo>
                    <a:pt x="8153" y="0"/>
                  </a:lnTo>
                  <a:lnTo>
                    <a:pt x="2928" y="2130"/>
                  </a:lnTo>
                  <a:lnTo>
                    <a:pt x="836" y="213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99" name="Rectangle 27"/>
            <p:cNvSpPr>
              <a:spLocks noChangeArrowheads="1"/>
            </p:cNvSpPr>
            <p:nvPr/>
          </p:nvSpPr>
          <p:spPr bwMode="auto">
            <a:xfrm>
              <a:off x="3623" y="2267"/>
              <a:ext cx="284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Nombre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860" y="2267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2451" y="1758"/>
              <a:ext cx="975" cy="228"/>
            </a:xfrm>
            <a:custGeom>
              <a:avLst/>
              <a:gdLst/>
              <a:ahLst/>
              <a:cxnLst>
                <a:cxn ang="0">
                  <a:pos x="1113" y="0"/>
                </a:cxn>
                <a:cxn ang="0">
                  <a:pos x="0" y="463"/>
                </a:cxn>
                <a:cxn ang="0">
                  <a:pos x="0" y="1618"/>
                </a:cxn>
                <a:cxn ang="0">
                  <a:pos x="0" y="2312"/>
                </a:cxn>
                <a:cxn ang="0">
                  <a:pos x="1113" y="2774"/>
                </a:cxn>
                <a:cxn ang="0">
                  <a:pos x="3896" y="2774"/>
                </a:cxn>
                <a:cxn ang="0">
                  <a:pos x="5566" y="2774"/>
                </a:cxn>
                <a:cxn ang="0">
                  <a:pos x="6680" y="2312"/>
                </a:cxn>
                <a:cxn ang="0">
                  <a:pos x="11885" y="2680"/>
                </a:cxn>
                <a:cxn ang="0">
                  <a:pos x="6680" y="1618"/>
                </a:cxn>
                <a:cxn ang="0">
                  <a:pos x="6680" y="463"/>
                </a:cxn>
                <a:cxn ang="0">
                  <a:pos x="5566" y="0"/>
                </a:cxn>
                <a:cxn ang="0">
                  <a:pos x="3896" y="0"/>
                </a:cxn>
                <a:cxn ang="0">
                  <a:pos x="1113" y="0"/>
                </a:cxn>
              </a:cxnLst>
              <a:rect l="0" t="0" r="r" b="b"/>
              <a:pathLst>
                <a:path w="11885" h="2774">
                  <a:moveTo>
                    <a:pt x="1113" y="0"/>
                  </a:moveTo>
                  <a:cubicBezTo>
                    <a:pt x="498" y="0"/>
                    <a:pt x="0" y="207"/>
                    <a:pt x="0" y="463"/>
                  </a:cubicBezTo>
                  <a:lnTo>
                    <a:pt x="0" y="1618"/>
                  </a:lnTo>
                  <a:lnTo>
                    <a:pt x="0" y="2312"/>
                  </a:lnTo>
                  <a:cubicBezTo>
                    <a:pt x="0" y="2567"/>
                    <a:pt x="498" y="2774"/>
                    <a:pt x="1113" y="2774"/>
                  </a:cubicBezTo>
                  <a:lnTo>
                    <a:pt x="3896" y="2774"/>
                  </a:lnTo>
                  <a:lnTo>
                    <a:pt x="5566" y="2774"/>
                  </a:lnTo>
                  <a:cubicBezTo>
                    <a:pt x="6181" y="2774"/>
                    <a:pt x="6680" y="2567"/>
                    <a:pt x="6680" y="2312"/>
                  </a:cubicBezTo>
                  <a:lnTo>
                    <a:pt x="11885" y="2680"/>
                  </a:lnTo>
                  <a:lnTo>
                    <a:pt x="6680" y="1618"/>
                  </a:lnTo>
                  <a:lnTo>
                    <a:pt x="6680" y="463"/>
                  </a:lnTo>
                  <a:cubicBezTo>
                    <a:pt x="6680" y="207"/>
                    <a:pt x="6181" y="0"/>
                    <a:pt x="5566" y="0"/>
                  </a:cubicBezTo>
                  <a:lnTo>
                    <a:pt x="3896" y="0"/>
                  </a:lnTo>
                  <a:lnTo>
                    <a:pt x="1113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2563" y="1783"/>
              <a:ext cx="404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Número de 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03" name="Rectangle 31"/>
            <p:cNvSpPr>
              <a:spLocks noChangeArrowheads="1"/>
            </p:cNvSpPr>
            <p:nvPr/>
          </p:nvSpPr>
          <p:spPr bwMode="auto">
            <a:xfrm>
              <a:off x="2615" y="1871"/>
              <a:ext cx="259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Control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04" name="Rectangle 32"/>
            <p:cNvSpPr>
              <a:spLocks noChangeArrowheads="1"/>
            </p:cNvSpPr>
            <p:nvPr/>
          </p:nvSpPr>
          <p:spPr bwMode="auto">
            <a:xfrm>
              <a:off x="2837" y="1871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5" name="Freeform 33"/>
            <p:cNvSpPr>
              <a:spLocks/>
            </p:cNvSpPr>
            <p:nvPr/>
          </p:nvSpPr>
          <p:spPr bwMode="auto">
            <a:xfrm>
              <a:off x="4057" y="1218"/>
              <a:ext cx="644" cy="727"/>
            </a:xfrm>
            <a:custGeom>
              <a:avLst/>
              <a:gdLst/>
              <a:ahLst/>
              <a:cxnLst>
                <a:cxn ang="0">
                  <a:pos x="965" y="0"/>
                </a:cxn>
                <a:cxn ang="0">
                  <a:pos x="0" y="462"/>
                </a:cxn>
                <a:cxn ang="0">
                  <a:pos x="0" y="1618"/>
                </a:cxn>
                <a:cxn ang="0">
                  <a:pos x="0" y="2311"/>
                </a:cxn>
                <a:cxn ang="0">
                  <a:pos x="965" y="2773"/>
                </a:cxn>
                <a:cxn ang="0">
                  <a:pos x="3376" y="2773"/>
                </a:cxn>
                <a:cxn ang="0">
                  <a:pos x="7846" y="8854"/>
                </a:cxn>
                <a:cxn ang="0">
                  <a:pos x="4822" y="2773"/>
                </a:cxn>
                <a:cxn ang="0">
                  <a:pos x="5787" y="2311"/>
                </a:cxn>
                <a:cxn ang="0">
                  <a:pos x="5787" y="1618"/>
                </a:cxn>
                <a:cxn ang="0">
                  <a:pos x="5787" y="462"/>
                </a:cxn>
                <a:cxn ang="0">
                  <a:pos x="4822" y="0"/>
                </a:cxn>
                <a:cxn ang="0">
                  <a:pos x="3376" y="0"/>
                </a:cxn>
                <a:cxn ang="0">
                  <a:pos x="965" y="0"/>
                </a:cxn>
              </a:cxnLst>
              <a:rect l="0" t="0" r="r" b="b"/>
              <a:pathLst>
                <a:path w="7846" h="8854">
                  <a:moveTo>
                    <a:pt x="965" y="0"/>
                  </a:moveTo>
                  <a:cubicBezTo>
                    <a:pt x="432" y="0"/>
                    <a:pt x="0" y="207"/>
                    <a:pt x="0" y="462"/>
                  </a:cubicBezTo>
                  <a:lnTo>
                    <a:pt x="0" y="1618"/>
                  </a:lnTo>
                  <a:lnTo>
                    <a:pt x="0" y="2311"/>
                  </a:lnTo>
                  <a:cubicBezTo>
                    <a:pt x="0" y="2566"/>
                    <a:pt x="432" y="2773"/>
                    <a:pt x="965" y="2773"/>
                  </a:cubicBezTo>
                  <a:lnTo>
                    <a:pt x="3376" y="2773"/>
                  </a:lnTo>
                  <a:lnTo>
                    <a:pt x="7846" y="8854"/>
                  </a:lnTo>
                  <a:lnTo>
                    <a:pt x="4822" y="2773"/>
                  </a:lnTo>
                  <a:cubicBezTo>
                    <a:pt x="5355" y="2773"/>
                    <a:pt x="5787" y="2566"/>
                    <a:pt x="5787" y="2311"/>
                  </a:cubicBezTo>
                  <a:lnTo>
                    <a:pt x="5787" y="1618"/>
                  </a:lnTo>
                  <a:lnTo>
                    <a:pt x="5787" y="462"/>
                  </a:lnTo>
                  <a:cubicBezTo>
                    <a:pt x="5787" y="207"/>
                    <a:pt x="5355" y="0"/>
                    <a:pt x="4822" y="0"/>
                  </a:cubicBezTo>
                  <a:lnTo>
                    <a:pt x="3376" y="0"/>
                  </a:lnTo>
                  <a:lnTo>
                    <a:pt x="965" y="0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06" name="Rectangle 34"/>
            <p:cNvSpPr>
              <a:spLocks noChangeArrowheads="1"/>
            </p:cNvSpPr>
            <p:nvPr/>
          </p:nvSpPr>
          <p:spPr bwMode="auto">
            <a:xfrm>
              <a:off x="4185" y="1241"/>
              <a:ext cx="249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Locker.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4407" y="1241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8" name="Freeform 36"/>
            <p:cNvSpPr>
              <a:spLocks/>
            </p:cNvSpPr>
            <p:nvPr/>
          </p:nvSpPr>
          <p:spPr bwMode="auto">
            <a:xfrm>
              <a:off x="4519" y="2009"/>
              <a:ext cx="394" cy="462"/>
            </a:xfrm>
            <a:custGeom>
              <a:avLst/>
              <a:gdLst/>
              <a:ahLst/>
              <a:cxnLst>
                <a:cxn ang="0">
                  <a:pos x="800" y="3019"/>
                </a:cxn>
                <a:cxn ang="0">
                  <a:pos x="0" y="3452"/>
                </a:cxn>
                <a:cxn ang="0">
                  <a:pos x="0" y="4102"/>
                </a:cxn>
                <a:cxn ang="0">
                  <a:pos x="0" y="5185"/>
                </a:cxn>
                <a:cxn ang="0">
                  <a:pos x="800" y="5619"/>
                </a:cxn>
                <a:cxn ang="0">
                  <a:pos x="2000" y="5619"/>
                </a:cxn>
                <a:cxn ang="0">
                  <a:pos x="4000" y="5619"/>
                </a:cxn>
                <a:cxn ang="0">
                  <a:pos x="4800" y="5185"/>
                </a:cxn>
                <a:cxn ang="0">
                  <a:pos x="4800" y="4102"/>
                </a:cxn>
                <a:cxn ang="0">
                  <a:pos x="4800" y="3452"/>
                </a:cxn>
                <a:cxn ang="0">
                  <a:pos x="4000" y="3019"/>
                </a:cxn>
                <a:cxn ang="0">
                  <a:pos x="2000" y="3019"/>
                </a:cxn>
                <a:cxn ang="0">
                  <a:pos x="286" y="0"/>
                </a:cxn>
                <a:cxn ang="0">
                  <a:pos x="800" y="3019"/>
                </a:cxn>
              </a:cxnLst>
              <a:rect l="0" t="0" r="r" b="b"/>
              <a:pathLst>
                <a:path w="4800" h="5619">
                  <a:moveTo>
                    <a:pt x="800" y="3019"/>
                  </a:moveTo>
                  <a:cubicBezTo>
                    <a:pt x="358" y="3019"/>
                    <a:pt x="0" y="3213"/>
                    <a:pt x="0" y="3452"/>
                  </a:cubicBezTo>
                  <a:lnTo>
                    <a:pt x="0" y="4102"/>
                  </a:lnTo>
                  <a:lnTo>
                    <a:pt x="0" y="5185"/>
                  </a:lnTo>
                  <a:cubicBezTo>
                    <a:pt x="0" y="5425"/>
                    <a:pt x="358" y="5619"/>
                    <a:pt x="800" y="5619"/>
                  </a:cubicBezTo>
                  <a:lnTo>
                    <a:pt x="2000" y="5619"/>
                  </a:lnTo>
                  <a:lnTo>
                    <a:pt x="4000" y="5619"/>
                  </a:lnTo>
                  <a:cubicBezTo>
                    <a:pt x="4442" y="5619"/>
                    <a:pt x="4800" y="5425"/>
                    <a:pt x="4800" y="5185"/>
                  </a:cubicBezTo>
                  <a:lnTo>
                    <a:pt x="4800" y="4102"/>
                  </a:lnTo>
                  <a:lnTo>
                    <a:pt x="4800" y="3452"/>
                  </a:lnTo>
                  <a:cubicBezTo>
                    <a:pt x="4800" y="3213"/>
                    <a:pt x="4442" y="3019"/>
                    <a:pt x="4000" y="3019"/>
                  </a:cubicBezTo>
                  <a:lnTo>
                    <a:pt x="2000" y="3019"/>
                  </a:lnTo>
                  <a:lnTo>
                    <a:pt x="286" y="0"/>
                  </a:lnTo>
                  <a:lnTo>
                    <a:pt x="800" y="3019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4716" y="2282"/>
              <a:ext cx="17" cy="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4642" y="2300"/>
              <a:ext cx="178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Zona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4791" y="2300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auto">
            <a:xfrm>
              <a:off x="2845" y="1997"/>
              <a:ext cx="898" cy="381"/>
            </a:xfrm>
            <a:custGeom>
              <a:avLst/>
              <a:gdLst/>
              <a:ahLst/>
              <a:cxnLst>
                <a:cxn ang="0">
                  <a:pos x="709" y="1871"/>
                </a:cxn>
                <a:cxn ang="0">
                  <a:pos x="0" y="2333"/>
                </a:cxn>
                <a:cxn ang="0">
                  <a:pos x="0" y="3026"/>
                </a:cxn>
                <a:cxn ang="0">
                  <a:pos x="0" y="4182"/>
                </a:cxn>
                <a:cxn ang="0">
                  <a:pos x="709" y="4644"/>
                </a:cxn>
                <a:cxn ang="0">
                  <a:pos x="2481" y="4644"/>
                </a:cxn>
                <a:cxn ang="0">
                  <a:pos x="3544" y="4644"/>
                </a:cxn>
                <a:cxn ang="0">
                  <a:pos x="4253" y="4182"/>
                </a:cxn>
                <a:cxn ang="0">
                  <a:pos x="4253" y="3026"/>
                </a:cxn>
                <a:cxn ang="0">
                  <a:pos x="10953" y="0"/>
                </a:cxn>
                <a:cxn ang="0">
                  <a:pos x="4253" y="2333"/>
                </a:cxn>
                <a:cxn ang="0">
                  <a:pos x="3544" y="1871"/>
                </a:cxn>
                <a:cxn ang="0">
                  <a:pos x="2481" y="1871"/>
                </a:cxn>
                <a:cxn ang="0">
                  <a:pos x="709" y="1871"/>
                </a:cxn>
              </a:cxnLst>
              <a:rect l="0" t="0" r="r" b="b"/>
              <a:pathLst>
                <a:path w="10953" h="4644">
                  <a:moveTo>
                    <a:pt x="709" y="1871"/>
                  </a:moveTo>
                  <a:cubicBezTo>
                    <a:pt x="317" y="1871"/>
                    <a:pt x="0" y="2078"/>
                    <a:pt x="0" y="2333"/>
                  </a:cubicBezTo>
                  <a:lnTo>
                    <a:pt x="0" y="3026"/>
                  </a:lnTo>
                  <a:lnTo>
                    <a:pt x="0" y="4182"/>
                  </a:lnTo>
                  <a:cubicBezTo>
                    <a:pt x="0" y="4437"/>
                    <a:pt x="317" y="4644"/>
                    <a:pt x="709" y="4644"/>
                  </a:cubicBezTo>
                  <a:lnTo>
                    <a:pt x="2481" y="4644"/>
                  </a:lnTo>
                  <a:lnTo>
                    <a:pt x="3544" y="4644"/>
                  </a:lnTo>
                  <a:cubicBezTo>
                    <a:pt x="3936" y="4644"/>
                    <a:pt x="4253" y="4437"/>
                    <a:pt x="4253" y="4182"/>
                  </a:cubicBezTo>
                  <a:lnTo>
                    <a:pt x="4253" y="3026"/>
                  </a:lnTo>
                  <a:lnTo>
                    <a:pt x="10953" y="0"/>
                  </a:lnTo>
                  <a:lnTo>
                    <a:pt x="4253" y="2333"/>
                  </a:lnTo>
                  <a:cubicBezTo>
                    <a:pt x="4253" y="2078"/>
                    <a:pt x="3936" y="1871"/>
                    <a:pt x="3544" y="1871"/>
                  </a:cubicBezTo>
                  <a:lnTo>
                    <a:pt x="2481" y="1871"/>
                  </a:lnTo>
                  <a:lnTo>
                    <a:pt x="709" y="1871"/>
                  </a:lnTo>
                  <a:close/>
                </a:path>
              </a:pathLst>
            </a:custGeom>
            <a:noFill/>
            <a:ln w="8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13" name="Rectangle 41"/>
            <p:cNvSpPr>
              <a:spLocks noChangeArrowheads="1"/>
            </p:cNvSpPr>
            <p:nvPr/>
          </p:nvSpPr>
          <p:spPr bwMode="auto">
            <a:xfrm>
              <a:off x="2949" y="2174"/>
              <a:ext cx="167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1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Candara" pitchFamily="34" charset="0"/>
                </a:rPr>
                <a:t>Talla</a:t>
              </a:r>
              <a:endParaRPr kumimoji="0" lang="es-ES" sz="1200" b="0" i="1" u="none" strike="noStrike" cap="none" normalizeH="0" baseline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</a:endParaRPr>
            </a:p>
          </p:txBody>
        </p:sp>
        <p:sp>
          <p:nvSpPr>
            <p:cNvPr id="3114" name="Rectangle 42"/>
            <p:cNvSpPr>
              <a:spLocks noChangeArrowheads="1"/>
            </p:cNvSpPr>
            <p:nvPr/>
          </p:nvSpPr>
          <p:spPr bwMode="auto">
            <a:xfrm>
              <a:off x="3090" y="2174"/>
              <a:ext cx="50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</a:rPr>
                <a:t> 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12776"/>
            <a:ext cx="8794874" cy="5445224"/>
          </a:xfrm>
        </p:spPr>
        <p:txBody>
          <a:bodyPr>
            <a:normAutofit/>
          </a:bodyPr>
          <a:lstStyle/>
          <a:p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Reducción de la compras de Equipos de protección Personal y trapos especiales que requieran un tratamiento especial</a:t>
            </a:r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</a:p>
          <a:p>
            <a:endParaRPr lang="es-ES" sz="19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Reducir los riesgos de accidentes causados por la excesiva utilización del </a:t>
            </a:r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Equipo.</a:t>
            </a:r>
          </a:p>
          <a:p>
            <a:endParaRPr lang="es-ES" sz="19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Reducir las cantidades de residuos peligrosos enviadas por las empresas a destrucción Térmica</a:t>
            </a:r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</a:p>
          <a:p>
            <a:endParaRPr lang="es-ES" sz="19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Realizar este tipo de proyectos a  través de una empresa que pueda manifestar la correcta gestión de los residuos </a:t>
            </a:r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peligrosos.</a:t>
            </a:r>
          </a:p>
          <a:p>
            <a:endParaRPr lang="es-ES" sz="1900" dirty="0" smtClean="0">
              <a:solidFill>
                <a:schemeClr val="tx1"/>
              </a:solidFill>
              <a:latin typeface="Candara" pitchFamily="34" charset="0"/>
            </a:endParaRPr>
          </a:p>
          <a:p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Identificar puntos de desgaste en los Equipos </a:t>
            </a:r>
            <a:r>
              <a:rPr lang="es-ES" sz="1900" smtClean="0">
                <a:solidFill>
                  <a:schemeClr val="tx1"/>
                </a:solidFill>
                <a:latin typeface="Candara" pitchFamily="34" charset="0"/>
              </a:rPr>
              <a:t>de Protección </a:t>
            </a:r>
            <a:r>
              <a:rPr lang="es-ES" sz="1900" dirty="0" smtClean="0">
                <a:solidFill>
                  <a:schemeClr val="tx1"/>
                </a:solidFill>
                <a:latin typeface="Candara" pitchFamily="34" charset="0"/>
              </a:rPr>
              <a:t>Personal para mejorar el equipo y evitar que se desgaste  prematuramente.</a:t>
            </a:r>
            <a:endParaRPr lang="es-ES" sz="1900" dirty="0">
              <a:solidFill>
                <a:schemeClr val="tx1"/>
              </a:solidFill>
              <a:latin typeface="Candara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411760" y="357166"/>
            <a:ext cx="673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8200"/>
                </a:solidFill>
                <a:latin typeface="Candara" pitchFamily="34" charset="0"/>
              </a:rPr>
              <a:t>	Ventajas del reciclaje de Equipos</a:t>
            </a:r>
            <a:endParaRPr lang="es-ES" sz="3200" b="1" dirty="0">
              <a:solidFill>
                <a:srgbClr val="0082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_tradnl" dirty="0" smtClean="0">
              <a:solidFill>
                <a:schemeClr val="tx2"/>
              </a:solidFill>
              <a:latin typeface="Candara" pitchFamily="34" charset="0"/>
            </a:endParaRPr>
          </a:p>
          <a:p>
            <a:pPr algn="ctr">
              <a:buNone/>
            </a:pPr>
            <a:r>
              <a:rPr lang="es-ES_tradnl" dirty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es-ES_tradnl" dirty="0" smtClean="0">
                <a:solidFill>
                  <a:schemeClr val="tx2"/>
                </a:solidFill>
                <a:latin typeface="Candara" pitchFamily="34" charset="0"/>
              </a:rPr>
              <a:t>	</a:t>
            </a:r>
            <a:r>
              <a:rPr lang="es-ES_tradnl" i="1" dirty="0" smtClean="0">
                <a:solidFill>
                  <a:schemeClr val="tx2"/>
                </a:solidFill>
                <a:latin typeface="Candara" pitchFamily="34" charset="0"/>
              </a:rPr>
              <a:t>Proporcionar </a:t>
            </a:r>
            <a:r>
              <a:rPr lang="es-ES_tradnl" i="1" dirty="0">
                <a:solidFill>
                  <a:schemeClr val="tx2"/>
                </a:solidFill>
                <a:latin typeface="Candara" pitchFamily="34" charset="0"/>
              </a:rPr>
              <a:t>un servicio integral de administración de Vestuario y Limpieza del mismo, cubriendo desde su adquisición  y almacenamiento, hasta su distribución al punto de consumo.</a:t>
            </a:r>
            <a:endParaRPr lang="es-ES" i="1" dirty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endParaRPr lang="es-ES" dirty="0"/>
          </a:p>
        </p:txBody>
      </p:sp>
      <p:grpSp>
        <p:nvGrpSpPr>
          <p:cNvPr id="2" name="9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11" name="10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11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3" name="12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3428992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>
                <a:solidFill>
                  <a:srgbClr val="008200"/>
                </a:solidFill>
                <a:latin typeface="Candara" pitchFamily="34" charset="0"/>
              </a:rPr>
              <a:t>Objetivo Coeli Mexicana</a:t>
            </a:r>
            <a:r>
              <a:rPr lang="es-MX" sz="3600" dirty="0" smtClean="0">
                <a:solidFill>
                  <a:srgbClr val="008200"/>
                </a:solidFill>
                <a:latin typeface="Candara" pitchFamily="34" charset="0"/>
              </a:rPr>
              <a:t> </a:t>
            </a:r>
            <a:endParaRPr lang="es-ES" sz="3600" dirty="0">
              <a:solidFill>
                <a:srgbClr val="0082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ES_tradnl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_tradnl" dirty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es-ES_tradnl" dirty="0" smtClean="0">
                <a:solidFill>
                  <a:schemeClr val="tx2"/>
                </a:solidFill>
                <a:latin typeface="Candara" pitchFamily="34" charset="0"/>
              </a:rPr>
              <a:t>	1) </a:t>
            </a:r>
            <a:r>
              <a:rPr lang="es-ES_tradnl" sz="2400" i="1" dirty="0" smtClean="0">
                <a:solidFill>
                  <a:schemeClr val="tx2"/>
                </a:solidFill>
                <a:latin typeface="Candara" pitchFamily="34" charset="0"/>
              </a:rPr>
              <a:t>Colaborar con el comité de Seguridad e Higiene en el cumplimiento de las normas regulatorias de disposición de residuos peligrosos en el área ofreciendo servicios de calidad acaten dicha reglamentación</a:t>
            </a:r>
          </a:p>
          <a:p>
            <a:pPr>
              <a:buNone/>
            </a:pPr>
            <a:endParaRPr lang="es-ES_tradnl" sz="2400" i="1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_tradnl" sz="2400" i="1" dirty="0" smtClean="0">
                <a:solidFill>
                  <a:schemeClr val="tx2"/>
                </a:solidFill>
                <a:latin typeface="Candara" pitchFamily="34" charset="0"/>
              </a:rPr>
              <a:t>	2) Crear una conciencia en la sociedad relacionada con el cuidado del medio ambiente de nuestra sociedad</a:t>
            </a:r>
          </a:p>
          <a:p>
            <a:pPr>
              <a:buNone/>
            </a:pPr>
            <a:endParaRPr lang="es-ES_tradnl" sz="2400" i="1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_tradnl" sz="2400" i="1" dirty="0" smtClean="0">
                <a:solidFill>
                  <a:schemeClr val="tx2"/>
                </a:solidFill>
                <a:latin typeface="Candara" pitchFamily="34" charset="0"/>
              </a:rPr>
              <a:t>	3) Impulsar por medio de la asociación de maquiladoras INDEX Reynosa este beneficio a nivel local y promocionarlo a nivel nacional</a:t>
            </a:r>
          </a:p>
          <a:p>
            <a:pPr algn="ctr">
              <a:buNone/>
            </a:pPr>
            <a:endParaRPr lang="es-ES" i="1" dirty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endParaRPr lang="es-ES" dirty="0"/>
          </a:p>
        </p:txBody>
      </p:sp>
      <p:grpSp>
        <p:nvGrpSpPr>
          <p:cNvPr id="2" name="9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11" name="10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11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3" name="12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3428992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>
                <a:solidFill>
                  <a:srgbClr val="008200"/>
                </a:solidFill>
                <a:latin typeface="Candara" pitchFamily="34" charset="0"/>
              </a:rPr>
              <a:t>Enfoque de Coeli Mexicana</a:t>
            </a:r>
            <a:r>
              <a:rPr lang="es-MX" sz="3600" dirty="0" smtClean="0">
                <a:solidFill>
                  <a:srgbClr val="008200"/>
                </a:solidFill>
                <a:latin typeface="Candara" pitchFamily="34" charset="0"/>
              </a:rPr>
              <a:t> </a:t>
            </a:r>
            <a:endParaRPr lang="es-ES" sz="3600" dirty="0">
              <a:solidFill>
                <a:srgbClr val="0082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600200"/>
            <a:ext cx="5472122" cy="4525963"/>
          </a:xfrm>
        </p:spPr>
        <p:txBody>
          <a:bodyPr/>
          <a:lstStyle/>
          <a:p>
            <a:pPr lvl="0"/>
            <a:r>
              <a:rPr lang="es-ES_tradnl" sz="2800" dirty="0" smtClean="0">
                <a:solidFill>
                  <a:schemeClr val="tx2"/>
                </a:solidFill>
                <a:latin typeface="Candara" pitchFamily="34" charset="0"/>
              </a:rPr>
              <a:t>Lavado de Trapo </a:t>
            </a:r>
            <a:r>
              <a:rPr lang="es-ES_tradnl" sz="2800" dirty="0">
                <a:solidFill>
                  <a:schemeClr val="tx2"/>
                </a:solidFill>
                <a:latin typeface="Candara" pitchFamily="34" charset="0"/>
              </a:rPr>
              <a:t>Industrial (Venta y recuperación) </a:t>
            </a:r>
            <a:endParaRPr lang="es-ES" sz="2800" dirty="0">
              <a:solidFill>
                <a:schemeClr val="tx2"/>
              </a:solidFill>
              <a:latin typeface="Candara" pitchFamily="34" charset="0"/>
            </a:endParaRPr>
          </a:p>
          <a:p>
            <a:pPr lvl="0"/>
            <a:r>
              <a:rPr lang="es-ES_tradnl" sz="2800" dirty="0">
                <a:solidFill>
                  <a:schemeClr val="tx2"/>
                </a:solidFill>
                <a:latin typeface="Candara" pitchFamily="34" charset="0"/>
              </a:rPr>
              <a:t>Trapos especiales para cabinas de pintura</a:t>
            </a:r>
            <a:endParaRPr lang="es-ES" sz="2800" dirty="0">
              <a:solidFill>
                <a:schemeClr val="tx2"/>
              </a:solidFill>
              <a:latin typeface="Candara" pitchFamily="34" charset="0"/>
            </a:endParaRPr>
          </a:p>
          <a:p>
            <a:pPr lvl="0"/>
            <a:r>
              <a:rPr lang="es-ES_tradnl" sz="2800" dirty="0">
                <a:solidFill>
                  <a:schemeClr val="tx2"/>
                </a:solidFill>
                <a:latin typeface="Candara" pitchFamily="34" charset="0"/>
              </a:rPr>
              <a:t>Leasing, Lavado y Logística de Vestuario Laboral. </a:t>
            </a:r>
            <a:endParaRPr lang="es-ES" sz="2800" dirty="0">
              <a:solidFill>
                <a:schemeClr val="tx2"/>
              </a:solidFill>
              <a:latin typeface="Candara" pitchFamily="34" charset="0"/>
            </a:endParaRPr>
          </a:p>
          <a:p>
            <a:pPr lvl="0"/>
            <a:r>
              <a:rPr lang="es-ES_tradnl" sz="2800" dirty="0">
                <a:solidFill>
                  <a:schemeClr val="tx2"/>
                </a:solidFill>
                <a:latin typeface="Candara" pitchFamily="34" charset="0"/>
              </a:rPr>
              <a:t>Servicios Logísticos.</a:t>
            </a:r>
            <a:endParaRPr lang="es-ES" sz="2800" dirty="0">
              <a:solidFill>
                <a:schemeClr val="tx2"/>
              </a:solidFill>
              <a:latin typeface="Candara" pitchFamily="34" charset="0"/>
            </a:endParaRPr>
          </a:p>
          <a:p>
            <a:pPr>
              <a:buNone/>
            </a:pPr>
            <a:endParaRPr lang="es-ES" dirty="0">
              <a:solidFill>
                <a:schemeClr val="tx2"/>
              </a:solidFill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92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>
                <a:solidFill>
                  <a:srgbClr val="008200"/>
                </a:solidFill>
                <a:latin typeface="Candara" pitchFamily="34" charset="0"/>
              </a:rPr>
              <a:t>Servicios </a:t>
            </a:r>
            <a:endParaRPr lang="es-ES" sz="3600" b="1" i="1" dirty="0">
              <a:solidFill>
                <a:srgbClr val="008200"/>
              </a:solidFill>
              <a:latin typeface="Candara" pitchFamily="34" charset="0"/>
            </a:endParaRPr>
          </a:p>
        </p:txBody>
      </p:sp>
      <p:pic>
        <p:nvPicPr>
          <p:cNvPr id="23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643050"/>
            <a:ext cx="2357454" cy="1939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1" descr="000_08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071942"/>
            <a:ext cx="2343168" cy="1768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pSp>
        <p:nvGrpSpPr>
          <p:cNvPr id="3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92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>
                <a:solidFill>
                  <a:srgbClr val="008200"/>
                </a:solidFill>
                <a:latin typeface="Candara" pitchFamily="34" charset="0"/>
              </a:rPr>
              <a:t>Presencia Coeli Mexicana</a:t>
            </a:r>
            <a:r>
              <a:rPr lang="es-MX" sz="3600" dirty="0" smtClean="0">
                <a:solidFill>
                  <a:srgbClr val="008200"/>
                </a:solidFill>
                <a:latin typeface="Candara" pitchFamily="34" charset="0"/>
              </a:rPr>
              <a:t> </a:t>
            </a:r>
            <a:endParaRPr lang="es-ES" sz="3600" dirty="0">
              <a:solidFill>
                <a:srgbClr val="008200"/>
              </a:solidFill>
              <a:latin typeface="Candara" pitchFamily="34" charset="0"/>
            </a:endParaRPr>
          </a:p>
        </p:txBody>
      </p:sp>
      <p:pic>
        <p:nvPicPr>
          <p:cNvPr id="12" name="11 Imagen" descr="mapa coeli mexica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571612"/>
            <a:ext cx="7786714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8" descr="j0235028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8695" y="2214554"/>
            <a:ext cx="3603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0" descr="j015078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2574917"/>
            <a:ext cx="360363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1" descr="pe05779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071810"/>
            <a:ext cx="3587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18 CuadroTexto"/>
          <p:cNvSpPr txBox="1"/>
          <p:nvPr/>
        </p:nvSpPr>
        <p:spPr>
          <a:xfrm>
            <a:off x="3786182" y="1857364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>
                <a:solidFill>
                  <a:srgbClr val="008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España </a:t>
            </a:r>
          </a:p>
          <a:p>
            <a:r>
              <a:rPr lang="es-MX" sz="1600" b="1" i="1" dirty="0" smtClean="0">
                <a:solidFill>
                  <a:srgbClr val="008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Oficinas Centrales </a:t>
            </a:r>
            <a:endParaRPr lang="es-ES" sz="1600" b="1" i="1" dirty="0">
              <a:solidFill>
                <a:srgbClr val="008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214414" y="3643314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>
                <a:solidFill>
                  <a:srgbClr val="008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México </a:t>
            </a:r>
            <a:endParaRPr lang="es-ES" sz="1600" b="1" i="1" dirty="0">
              <a:solidFill>
                <a:srgbClr val="008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438648" y="2795582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>
                <a:solidFill>
                  <a:srgbClr val="008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Portugal </a:t>
            </a:r>
            <a:endParaRPr lang="es-ES" sz="1600" b="1" i="1" dirty="0">
              <a:solidFill>
                <a:srgbClr val="008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438780" y="250983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>
                <a:solidFill>
                  <a:srgbClr val="008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Alemania </a:t>
            </a:r>
            <a:endParaRPr lang="es-ES" sz="1600" b="1" i="1" dirty="0">
              <a:solidFill>
                <a:srgbClr val="008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26" name="Picture 40" descr="j015078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143248"/>
            <a:ext cx="360363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1" descr="pe05779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643314"/>
            <a:ext cx="3587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2" descr="pe05779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2357430"/>
            <a:ext cx="3587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3" descr="j0241115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3929066"/>
            <a:ext cx="3603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4" descr="j0339624[1]"/>
          <p:cNvPicPr>
            <a:picLocks noChangeAspect="1" noChangeArrowheads="1"/>
          </p:cNvPicPr>
          <p:nvPr/>
        </p:nvPicPr>
        <p:blipFill>
          <a:blip r:embed="rId8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2000232" y="3286124"/>
            <a:ext cx="3603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42" descr="j0235028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726" y="5821580"/>
            <a:ext cx="3603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3" descr="pe05779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9926" y="5750142"/>
            <a:ext cx="3587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44"/>
          <p:cNvSpPr txBox="1">
            <a:spLocks noChangeArrowheads="1"/>
          </p:cNvSpPr>
          <p:nvPr/>
        </p:nvSpPr>
        <p:spPr bwMode="auto">
          <a:xfrm>
            <a:off x="1232938" y="5907305"/>
            <a:ext cx="12362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MX" sz="1400" b="1" i="1">
                <a:solidFill>
                  <a:srgbClr val="006600"/>
                </a:solidFill>
                <a:latin typeface="Candara" pitchFamily="34" charset="0"/>
              </a:rPr>
              <a:t>Headquarters</a:t>
            </a:r>
            <a:endParaRPr lang="es-ES" sz="1400" b="1" i="1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2899813" y="5907305"/>
            <a:ext cx="11031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1400" b="1" i="1">
                <a:solidFill>
                  <a:srgbClr val="006600"/>
                </a:solidFill>
                <a:latin typeface="Candara" pitchFamily="34" charset="0"/>
              </a:rPr>
              <a:t>Commercial</a:t>
            </a:r>
          </a:p>
        </p:txBody>
      </p:sp>
      <p:pic>
        <p:nvPicPr>
          <p:cNvPr id="37" name="Picture 46" descr="j0339624[1]"/>
          <p:cNvPicPr>
            <a:picLocks noChangeAspect="1" noChangeArrowheads="1"/>
          </p:cNvPicPr>
          <p:nvPr/>
        </p:nvPicPr>
        <p:blipFill>
          <a:blip r:embed="rId8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5660510" y="5826337"/>
            <a:ext cx="3603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47"/>
          <p:cNvSpPr txBox="1">
            <a:spLocks noChangeArrowheads="1"/>
          </p:cNvSpPr>
          <p:nvPr/>
        </p:nvSpPr>
        <p:spPr bwMode="auto">
          <a:xfrm>
            <a:off x="6028802" y="5899362"/>
            <a:ext cx="7825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1400" b="1" i="1">
                <a:solidFill>
                  <a:srgbClr val="006600"/>
                </a:solidFill>
                <a:latin typeface="Candara" pitchFamily="34" charset="0"/>
              </a:rPr>
              <a:t>Logístic</a:t>
            </a:r>
          </a:p>
        </p:txBody>
      </p:sp>
      <p:pic>
        <p:nvPicPr>
          <p:cNvPr id="39" name="Picture 48" descr="j0241115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0708" y="5754899"/>
            <a:ext cx="3603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 Box 49"/>
          <p:cNvSpPr txBox="1">
            <a:spLocks noChangeArrowheads="1"/>
          </p:cNvSpPr>
          <p:nvPr/>
        </p:nvSpPr>
        <p:spPr bwMode="auto">
          <a:xfrm>
            <a:off x="7451220" y="5840624"/>
            <a:ext cx="133562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1400" b="1" i="1">
                <a:solidFill>
                  <a:srgbClr val="006600"/>
                </a:solidFill>
                <a:latin typeface="Candara" pitchFamily="34" charset="0"/>
              </a:rPr>
              <a:t>Manufacturing</a:t>
            </a:r>
          </a:p>
        </p:txBody>
      </p:sp>
      <p:pic>
        <p:nvPicPr>
          <p:cNvPr id="41" name="Picture 50" descr="j015078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0151" y="5750142"/>
            <a:ext cx="36036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 Box 51"/>
          <p:cNvSpPr txBox="1">
            <a:spLocks noChangeArrowheads="1"/>
          </p:cNvSpPr>
          <p:nvPr/>
        </p:nvSpPr>
        <p:spPr bwMode="auto">
          <a:xfrm>
            <a:off x="4757188" y="5894605"/>
            <a:ext cx="81304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1400" b="1" i="1">
                <a:solidFill>
                  <a:srgbClr val="006600"/>
                </a:solidFill>
                <a:latin typeface="Candara" pitchFamily="34" charset="0"/>
              </a:rPr>
              <a:t>Laundry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6400816" cy="475775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b="1" u="sng" dirty="0">
                <a:solidFill>
                  <a:schemeClr val="tx1"/>
                </a:solidFill>
                <a:latin typeface="Candara" pitchFamily="34" charset="0"/>
              </a:rPr>
              <a:t>VOLKSWAGEN DE MEXICO   </a:t>
            </a:r>
          </a:p>
          <a:p>
            <a:pPr>
              <a:buNone/>
            </a:pPr>
            <a:endParaRPr lang="es-ES" dirty="0">
              <a:solidFill>
                <a:schemeClr val="tx1"/>
              </a:solidFill>
              <a:latin typeface="Candara" pitchFamily="34" charset="0"/>
            </a:endParaRPr>
          </a:p>
          <a:p>
            <a:pPr lvl="0"/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Lavado de ropa  </a:t>
            </a:r>
          </a:p>
          <a:p>
            <a:pPr lvl="0"/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Leasing de Vestuario laboral</a:t>
            </a:r>
          </a:p>
          <a:p>
            <a:pPr>
              <a:buNone/>
            </a:pPr>
            <a:r>
              <a:rPr lang="es-ES" b="1" dirty="0" smtClean="0">
                <a:solidFill>
                  <a:schemeClr val="tx1"/>
                </a:solidFill>
                <a:latin typeface="Candara" pitchFamily="34" charset="0"/>
              </a:rPr>
              <a:t>                </a:t>
            </a:r>
            <a:endParaRPr lang="es-ES" b="1" dirty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u="sng" dirty="0">
                <a:solidFill>
                  <a:schemeClr val="tx1"/>
                </a:solidFill>
                <a:latin typeface="Candara" pitchFamily="34" charset="0"/>
              </a:rPr>
              <a:t> </a:t>
            </a:r>
            <a:r>
              <a:rPr lang="es-ES" b="1" u="sng" dirty="0" smtClean="0">
                <a:solidFill>
                  <a:schemeClr val="tx1"/>
                </a:solidFill>
                <a:latin typeface="Candara" pitchFamily="34" charset="0"/>
              </a:rPr>
              <a:t>GENERAL </a:t>
            </a:r>
            <a:r>
              <a:rPr lang="es-ES" b="1" u="sng" dirty="0">
                <a:solidFill>
                  <a:schemeClr val="tx1"/>
                </a:solidFill>
                <a:latin typeface="Candara" pitchFamily="34" charset="0"/>
              </a:rPr>
              <a:t>MOTORS DE MÉXICO	  </a:t>
            </a:r>
          </a:p>
          <a:p>
            <a:r>
              <a:rPr lang="es-ES" b="1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Plantas: Ramos </a:t>
            </a:r>
            <a:r>
              <a:rPr lang="es-ES" dirty="0" err="1">
                <a:solidFill>
                  <a:schemeClr val="tx1"/>
                </a:solidFill>
                <a:latin typeface="Candara" pitchFamily="34" charset="0"/>
              </a:rPr>
              <a:t>Arizpe</a:t>
            </a:r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, </a:t>
            </a:r>
            <a:r>
              <a:rPr lang="es-ES" dirty="0" err="1">
                <a:solidFill>
                  <a:schemeClr val="tx1"/>
                </a:solidFill>
                <a:latin typeface="Candara" pitchFamily="34" charset="0"/>
              </a:rPr>
              <a:t>Silao</a:t>
            </a:r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, Toluca</a:t>
            </a:r>
          </a:p>
          <a:p>
            <a:pPr lvl="0"/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Reciclado de guantes y ropa del área de pintura</a:t>
            </a: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</a:p>
          <a:p>
            <a:pPr lvl="0">
              <a:buNone/>
            </a:pP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           </a:t>
            </a:r>
            <a:endParaRPr lang="es-ES" dirty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 </a:t>
            </a:r>
          </a:p>
          <a:p>
            <a:pPr>
              <a:buNone/>
            </a:pPr>
            <a:r>
              <a:rPr lang="es-ES" b="1" u="sng" dirty="0">
                <a:solidFill>
                  <a:schemeClr val="tx1"/>
                </a:solidFill>
                <a:latin typeface="Candara" pitchFamily="34" charset="0"/>
              </a:rPr>
              <a:t>DAIMLERCHRYSLER DE MEXICO  </a:t>
            </a:r>
          </a:p>
          <a:p>
            <a:r>
              <a:rPr lang="es-ES" dirty="0">
                <a:solidFill>
                  <a:schemeClr val="tx1"/>
                </a:solidFill>
                <a:latin typeface="Candara" pitchFamily="34" charset="0"/>
              </a:rPr>
              <a:t> Planta: Derramadero, Toluca, </a:t>
            </a: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Saltillo</a:t>
            </a:r>
          </a:p>
          <a:p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Lavado de Overoles Antiestáticos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dirty="0" err="1" smtClean="0">
                <a:solidFill>
                  <a:schemeClr val="tx1"/>
                </a:solidFill>
              </a:rPr>
              <a:t>Lavado</a:t>
            </a:r>
            <a:r>
              <a:rPr lang="en-GB" dirty="0" smtClean="0">
                <a:solidFill>
                  <a:schemeClr val="tx1"/>
                </a:solidFill>
              </a:rPr>
              <a:t> de </a:t>
            </a:r>
            <a:r>
              <a:rPr lang="en-GB" dirty="0" err="1" smtClean="0">
                <a:solidFill>
                  <a:schemeClr val="tx1"/>
                </a:solidFill>
              </a:rPr>
              <a:t>Guante</a:t>
            </a:r>
            <a:r>
              <a:rPr lang="en-GB" dirty="0" smtClean="0">
                <a:solidFill>
                  <a:schemeClr val="tx1"/>
                </a:solidFill>
              </a:rPr>
              <a:t>      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357958"/>
              <a:ext cx="9144000" cy="500042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60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Principales Clientes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  <p:pic>
        <p:nvPicPr>
          <p:cNvPr id="11" name="10 Imagen" descr="http://www.motorspain.com/wp-content/uploads/2007/04/vw_logo_l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71612"/>
            <a:ext cx="135732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2 Imagen" descr="Logo GM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00892" y="2928934"/>
            <a:ext cx="1285884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http://www.carnews.com.mx/wp-content/uploads/2010/01/chrysler-logo_befor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397476"/>
            <a:ext cx="2500330" cy="1454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sz="7200" b="1" u="sng" dirty="0" smtClean="0">
                <a:solidFill>
                  <a:schemeClr val="tx1"/>
                </a:solidFill>
                <a:latin typeface="Candara" pitchFamily="34" charset="0"/>
              </a:rPr>
              <a:t>FORD MOTOR COMPANY  </a:t>
            </a:r>
            <a:r>
              <a:rPr lang="en-GB" sz="7200" b="1" u="dbl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endParaRPr lang="es-ES" sz="72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n-GB" sz="7200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  <a:endParaRPr lang="es-ES" sz="7200" dirty="0" smtClean="0">
              <a:solidFill>
                <a:schemeClr val="tx1"/>
              </a:solidFill>
              <a:latin typeface="Candara" pitchFamily="34" charset="0"/>
            </a:endParaRPr>
          </a:p>
          <a:p>
            <a:pPr lvl="0"/>
            <a:r>
              <a:rPr lang="es-ES" sz="7200" dirty="0" smtClean="0">
                <a:solidFill>
                  <a:schemeClr val="tx1"/>
                </a:solidFill>
                <a:latin typeface="Candara" pitchFamily="34" charset="0"/>
              </a:rPr>
              <a:t>Lavado de Ropa para Pintura </a:t>
            </a:r>
          </a:p>
          <a:p>
            <a:pPr>
              <a:buNone/>
            </a:pPr>
            <a:endParaRPr lang="es-ES" sz="7200" b="1" u="dbl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sz="7200" b="1" u="sng" dirty="0" smtClean="0">
                <a:solidFill>
                  <a:schemeClr val="tx1"/>
                </a:solidFill>
                <a:latin typeface="Candara" pitchFamily="34" charset="0"/>
              </a:rPr>
              <a:t>PINTURA, ESTAMPADO Y MONTAJE S. A. DE C.V.</a:t>
            </a:r>
            <a:endParaRPr lang="es-ES" sz="7200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endParaRPr lang="es-ES" sz="7200" dirty="0" smtClean="0">
              <a:solidFill>
                <a:schemeClr val="tx1"/>
              </a:solidFill>
              <a:latin typeface="Candara" pitchFamily="34" charset="0"/>
            </a:endParaRPr>
          </a:p>
          <a:p>
            <a:pPr lvl="0"/>
            <a:r>
              <a:rPr lang="es-MX" sz="7200" dirty="0" smtClean="0">
                <a:solidFill>
                  <a:schemeClr val="tx1"/>
                </a:solidFill>
                <a:latin typeface="Candara" pitchFamily="34" charset="0"/>
              </a:rPr>
              <a:t>Lavado de Overoles Antiestáticos </a:t>
            </a:r>
            <a:endParaRPr lang="es-ES" sz="7200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sz="7200" u="sng" dirty="0" smtClean="0">
                <a:solidFill>
                  <a:schemeClr val="tx1"/>
                </a:solidFill>
                <a:latin typeface="Candara" pitchFamily="34" charset="0"/>
              </a:rPr>
              <a:t>   </a:t>
            </a:r>
          </a:p>
          <a:p>
            <a:pPr>
              <a:buNone/>
            </a:pPr>
            <a:r>
              <a:rPr lang="es-ES" sz="7200" u="sng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es-ES" sz="7200" b="1" u="sng" dirty="0" smtClean="0">
                <a:solidFill>
                  <a:schemeClr val="tx1"/>
                </a:solidFill>
                <a:latin typeface="Candara" pitchFamily="34" charset="0"/>
              </a:rPr>
              <a:t>PLASTIC OMNIUM</a:t>
            </a:r>
            <a:endParaRPr lang="es-ES" sz="7200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sz="7200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</a:p>
          <a:p>
            <a:pPr lvl="0"/>
            <a:r>
              <a:rPr lang="es-ES" sz="7200" dirty="0" smtClean="0">
                <a:solidFill>
                  <a:schemeClr val="tx1"/>
                </a:solidFill>
                <a:latin typeface="Candara" pitchFamily="34" charset="0"/>
              </a:rPr>
              <a:t>Leasing de Overoles antiestáticos </a:t>
            </a:r>
          </a:p>
          <a:p>
            <a:pPr>
              <a:buNone/>
            </a:pPr>
            <a:r>
              <a:rPr lang="es-ES" sz="7200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  <a:endParaRPr lang="es-ES" sz="7200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sz="7200" u="sng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es-ES" sz="7200" b="1" u="sng" dirty="0" smtClean="0">
                <a:solidFill>
                  <a:schemeClr val="tx1"/>
                </a:solidFill>
                <a:latin typeface="Candara" pitchFamily="34" charset="0"/>
              </a:rPr>
              <a:t>EUWE EUGEN WEXLER DE MÉXICO</a:t>
            </a:r>
            <a:endParaRPr lang="es-ES" sz="7200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endParaRPr lang="es-ES" sz="7200" dirty="0" smtClean="0">
              <a:solidFill>
                <a:schemeClr val="tx1"/>
              </a:solidFill>
              <a:latin typeface="Candara" pitchFamily="34" charset="0"/>
            </a:endParaRPr>
          </a:p>
          <a:p>
            <a:pPr lvl="0"/>
            <a:r>
              <a:rPr lang="es-ES" sz="7200" dirty="0" smtClean="0">
                <a:solidFill>
                  <a:schemeClr val="tx1"/>
                </a:solidFill>
                <a:latin typeface="Candara" pitchFamily="34" charset="0"/>
              </a:rPr>
              <a:t>Leasing de Vestuario laboral</a:t>
            </a:r>
          </a:p>
          <a:p>
            <a:pPr>
              <a:buNone/>
            </a:pPr>
            <a:r>
              <a:rPr lang="es-ES" sz="7200" dirty="0" smtClean="0">
                <a:solidFill>
                  <a:schemeClr val="tx1"/>
                </a:solidFill>
              </a:rPr>
              <a:t>                  </a:t>
            </a: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endParaRPr lang="es-ES" dirty="0">
              <a:solidFill>
                <a:schemeClr val="tx1"/>
              </a:solidFill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60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Principales Clientes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  <p:pic>
        <p:nvPicPr>
          <p:cNvPr id="11" name="10 Imagen" descr="http://www.autosmexico.com/wp-content/uploads/2010/06/ford-logo.jpg"/>
          <p:cNvPicPr/>
          <p:nvPr/>
        </p:nvPicPr>
        <p:blipFill>
          <a:blip r:embed="rId3" cstate="print"/>
          <a:srcRect t="17185" b="22669"/>
          <a:stretch>
            <a:fillRect/>
          </a:stretch>
        </p:blipFill>
        <p:spPr bwMode="auto">
          <a:xfrm>
            <a:off x="5214942" y="1500174"/>
            <a:ext cx="2217113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11 Imagen"/>
          <p:cNvPicPr/>
          <p:nvPr/>
        </p:nvPicPr>
        <p:blipFill>
          <a:blip r:embed="rId4" cstate="print"/>
          <a:srcRect l="1563" t="36458" r="87500" b="57292"/>
          <a:stretch>
            <a:fillRect/>
          </a:stretch>
        </p:blipFill>
        <p:spPr bwMode="auto">
          <a:xfrm>
            <a:off x="6858016" y="2857496"/>
            <a:ext cx="1900246" cy="813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12 Imagen" descr="plasti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571876"/>
            <a:ext cx="1656614" cy="1210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13 Imagen" descr="euwe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714884"/>
            <a:ext cx="1873931" cy="12020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b="1" u="sng" dirty="0" smtClean="0">
                <a:solidFill>
                  <a:schemeClr val="tx1"/>
                </a:solidFill>
                <a:latin typeface="Candara" pitchFamily="34" charset="0"/>
              </a:rPr>
              <a:t>AUTOTEK  MÉXICO</a:t>
            </a:r>
            <a:endParaRPr lang="es-ES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</a:p>
          <a:p>
            <a:pPr lvl="0"/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Lavado  de guantes </a:t>
            </a:r>
          </a:p>
          <a:p>
            <a:pPr>
              <a:buNone/>
            </a:pPr>
            <a:endParaRPr lang="es-ES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b="1" u="sng" dirty="0" smtClean="0">
                <a:solidFill>
                  <a:schemeClr val="tx1"/>
                </a:solidFill>
                <a:latin typeface="Candara" pitchFamily="34" charset="0"/>
              </a:rPr>
              <a:t>GRUPO GATES DE MEXICO </a:t>
            </a:r>
            <a:endParaRPr lang="es-ES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</a:p>
          <a:p>
            <a:pPr lvl="0"/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Lavado  de guantes</a:t>
            </a:r>
          </a:p>
          <a:p>
            <a:pPr lvl="0">
              <a:buNone/>
            </a:pPr>
            <a:endParaRPr lang="es-ES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b="1" u="sng" dirty="0" smtClean="0">
                <a:solidFill>
                  <a:schemeClr val="tx1"/>
                </a:solidFill>
                <a:latin typeface="Candara" pitchFamily="34" charset="0"/>
              </a:rPr>
              <a:t>MAHLE COMPONENTES DE MOTOR DE MEXICO </a:t>
            </a:r>
            <a:endParaRPr lang="es-ES" u="sng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 </a:t>
            </a:r>
          </a:p>
          <a:p>
            <a:pPr lvl="0"/>
            <a:r>
              <a:rPr lang="es-ES" dirty="0" smtClean="0">
                <a:solidFill>
                  <a:schemeClr val="tx1"/>
                </a:solidFill>
                <a:latin typeface="Candara" pitchFamily="34" charset="0"/>
              </a:rPr>
              <a:t>Lavado  de trapo </a:t>
            </a:r>
          </a:p>
          <a:p>
            <a:pPr lvl="0">
              <a:buNone/>
            </a:pPr>
            <a:endParaRPr lang="es-ES" dirty="0" smtClean="0">
              <a:solidFill>
                <a:schemeClr val="tx1"/>
              </a:solidFill>
              <a:latin typeface="Candara" pitchFamily="34" charset="0"/>
            </a:endParaRPr>
          </a:p>
          <a:p>
            <a:pPr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endParaRPr lang="es-ES" dirty="0" smtClean="0">
              <a:solidFill>
                <a:schemeClr val="tx1"/>
              </a:solidFill>
            </a:endParaRPr>
          </a:p>
          <a:p>
            <a:endParaRPr lang="es-ES" dirty="0">
              <a:solidFill>
                <a:schemeClr val="tx1"/>
              </a:solidFill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60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Principales Clientes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  <p:pic>
        <p:nvPicPr>
          <p:cNvPr id="11" name="10 Imagen"/>
          <p:cNvPicPr/>
          <p:nvPr/>
        </p:nvPicPr>
        <p:blipFill>
          <a:blip r:embed="rId3" cstate="print"/>
          <a:srcRect l="7031" t="71875" r="82100" b="23053"/>
          <a:stretch>
            <a:fillRect/>
          </a:stretch>
        </p:blipFill>
        <p:spPr bwMode="auto">
          <a:xfrm>
            <a:off x="4500562" y="1714488"/>
            <a:ext cx="1928826" cy="674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Imagen" descr="GAT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428868"/>
            <a:ext cx="1528770" cy="911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2 Imagen" descr="MAHL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143380"/>
            <a:ext cx="2357454" cy="657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0" y="0"/>
            <a:ext cx="9144032" cy="6858000"/>
            <a:chOff x="0" y="0"/>
            <a:chExt cx="9144032" cy="6858000"/>
          </a:xfrm>
        </p:grpSpPr>
        <p:sp>
          <p:nvSpPr>
            <p:cNvPr id="5" name="4 Rectángulo"/>
            <p:cNvSpPr/>
            <p:nvPr/>
          </p:nvSpPr>
          <p:spPr>
            <a:xfrm>
              <a:off x="0" y="0"/>
              <a:ext cx="9144000" cy="150017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5 Imagen" descr="Coeli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51" y="195216"/>
              <a:ext cx="1643119" cy="876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6 Rectángulo"/>
            <p:cNvSpPr/>
            <p:nvPr/>
          </p:nvSpPr>
          <p:spPr>
            <a:xfrm>
              <a:off x="0" y="6072206"/>
              <a:ext cx="9144000" cy="785794"/>
            </a:xfrm>
            <a:prstGeom prst="rect">
              <a:avLst/>
            </a:prstGeom>
            <a:gradFill>
              <a:gsLst>
                <a:gs pos="0">
                  <a:srgbClr val="E5FFE1"/>
                </a:gs>
                <a:gs pos="50000">
                  <a:schemeClr val="bg1"/>
                </a:gs>
                <a:gs pos="100000">
                  <a:srgbClr val="F0F9E7"/>
                </a:gs>
              </a:gsLst>
              <a:lin ang="5400000" scaled="0"/>
            </a:gradFill>
            <a:ln w="317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000232" y="6253483"/>
              <a:ext cx="5143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003300"/>
                  </a:solidFill>
                  <a:latin typeface="Candara" pitchFamily="34" charset="0"/>
                </a:rPr>
                <a:t> www.urvina.com.mx</a:t>
              </a:r>
              <a:endParaRPr lang="es-ES" sz="1600" b="1" dirty="0">
                <a:solidFill>
                  <a:srgbClr val="003300"/>
                </a:solidFill>
                <a:latin typeface="Candara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000396" y="1285860"/>
              <a:ext cx="6143636" cy="21431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3428960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8200"/>
                </a:solidFill>
                <a:latin typeface="Candara" pitchFamily="34" charset="0"/>
              </a:rPr>
              <a:t>Programa de Reciclaje </a:t>
            </a:r>
            <a:endParaRPr lang="es-ES" sz="3600" b="1" dirty="0">
              <a:solidFill>
                <a:srgbClr val="008200"/>
              </a:solidFill>
              <a:latin typeface="Candar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00034" y="1643065"/>
            <a:ext cx="8143932" cy="4714893"/>
            <a:chOff x="996" y="855"/>
            <a:chExt cx="4092" cy="3225"/>
          </a:xfrm>
        </p:grpSpPr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1248" y="1344"/>
              <a:ext cx="3600" cy="24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2 w 21600"/>
                <a:gd name="T25" fmla="*/ 3159 h 21600"/>
                <a:gd name="T26" fmla="*/ 18438 w 21600"/>
                <a:gd name="T27" fmla="*/ 18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8" y="10800"/>
                  </a:moveTo>
                  <a:cubicBezTo>
                    <a:pt x="1128" y="16142"/>
                    <a:pt x="5458" y="20472"/>
                    <a:pt x="10800" y="20472"/>
                  </a:cubicBezTo>
                  <a:cubicBezTo>
                    <a:pt x="16142" y="20472"/>
                    <a:pt x="20472" y="16142"/>
                    <a:pt x="20472" y="10800"/>
                  </a:cubicBezTo>
                  <a:cubicBezTo>
                    <a:pt x="20472" y="5458"/>
                    <a:pt x="16142" y="1128"/>
                    <a:pt x="10800" y="1128"/>
                  </a:cubicBezTo>
                  <a:cubicBezTo>
                    <a:pt x="5458" y="1128"/>
                    <a:pt x="1128" y="5458"/>
                    <a:pt x="1128" y="1080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2" y="3168"/>
              <a:ext cx="960" cy="9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584"/>
              <a:ext cx="1008" cy="9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16" y="3103"/>
              <a:ext cx="1008" cy="9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91" y="855"/>
              <a:ext cx="1010" cy="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6" y="1881"/>
              <a:ext cx="1077" cy="97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Line 17"/>
            <p:cNvSpPr>
              <a:spLocks noChangeShapeType="1"/>
            </p:cNvSpPr>
            <p:nvPr/>
          </p:nvSpPr>
          <p:spPr bwMode="auto">
            <a:xfrm rot="10643765" flipH="1">
              <a:off x="1776" y="1696"/>
              <a:ext cx="144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rot="14138926" flipH="1">
              <a:off x="3672" y="1456"/>
              <a:ext cx="144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 rot="19070922" flipH="1">
              <a:off x="4656" y="2656"/>
              <a:ext cx="144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rot="1253172" flipH="1">
              <a:off x="3264" y="3663"/>
              <a:ext cx="144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 rot="5298677" flipH="1">
              <a:off x="1584" y="3168"/>
              <a:ext cx="144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23" name="Picture 2" descr="http://www.edia.edu.mx/web/images/stories/Imagenes/reci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3071825"/>
            <a:ext cx="1938332" cy="193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">
  <a:themeElements>
    <a:clrScheme name="plantill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antil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ntill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2749</TotalTime>
  <Words>563</Words>
  <Application>Microsoft Office PowerPoint</Application>
  <PresentationFormat>Presentación en pantalla (4:3)</PresentationFormat>
  <Paragraphs>161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plantilla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Urvina Servicios Internacionales S.A. de C.V.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PRUEBA</dc:title>
  <dc:creator>Ing. Víctor Joel Dávila Orozco</dc:creator>
  <cp:lastModifiedBy>ogarcia</cp:lastModifiedBy>
  <cp:revision>117</cp:revision>
  <dcterms:created xsi:type="dcterms:W3CDTF">2008-06-24T18:48:33Z</dcterms:created>
  <dcterms:modified xsi:type="dcterms:W3CDTF">2012-02-29T00:22:04Z</dcterms:modified>
</cp:coreProperties>
</file>